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3.xml" ContentType="application/vnd.openxmlformats-officedocument.presentationml.tags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61" r:id="rId5"/>
    <p:sldId id="285" r:id="rId6"/>
    <p:sldId id="284" r:id="rId7"/>
    <p:sldId id="286" r:id="rId8"/>
    <p:sldId id="287" r:id="rId9"/>
    <p:sldId id="288" r:id="rId10"/>
    <p:sldId id="280" r:id="rId11"/>
    <p:sldId id="264" r:id="rId12"/>
    <p:sldId id="289" r:id="rId13"/>
    <p:sldId id="290" r:id="rId14"/>
    <p:sldId id="291" r:id="rId15"/>
    <p:sldId id="292" r:id="rId16"/>
    <p:sldId id="281" r:id="rId17"/>
    <p:sldId id="343" r:id="rId18"/>
    <p:sldId id="293" r:id="rId19"/>
    <p:sldId id="297" r:id="rId20"/>
    <p:sldId id="294" r:id="rId21"/>
    <p:sldId id="301" r:id="rId22"/>
    <p:sldId id="295" r:id="rId23"/>
    <p:sldId id="296" r:id="rId24"/>
    <p:sldId id="298" r:id="rId25"/>
    <p:sldId id="299" r:id="rId26"/>
    <p:sldId id="303" r:id="rId27"/>
    <p:sldId id="300" r:id="rId28"/>
    <p:sldId id="302" r:id="rId29"/>
    <p:sldId id="304" r:id="rId30"/>
    <p:sldId id="305" r:id="rId31"/>
    <p:sldId id="306" r:id="rId32"/>
    <p:sldId id="307" r:id="rId33"/>
    <p:sldId id="308" r:id="rId34"/>
    <p:sldId id="309" r:id="rId35"/>
    <p:sldId id="329" r:id="rId36"/>
    <p:sldId id="330" r:id="rId37"/>
    <p:sldId id="331" r:id="rId38"/>
    <p:sldId id="327" r:id="rId39"/>
    <p:sldId id="312" r:id="rId40"/>
    <p:sldId id="339" r:id="rId41"/>
    <p:sldId id="340" r:id="rId42"/>
    <p:sldId id="328" r:id="rId43"/>
    <p:sldId id="336" r:id="rId44"/>
    <p:sldId id="335" r:id="rId45"/>
    <p:sldId id="337" r:id="rId46"/>
    <p:sldId id="338" r:id="rId47"/>
    <p:sldId id="282" r:id="rId48"/>
    <p:sldId id="321" r:id="rId49"/>
    <p:sldId id="317" r:id="rId50"/>
    <p:sldId id="318" r:id="rId51"/>
    <p:sldId id="319" r:id="rId52"/>
    <p:sldId id="320" r:id="rId53"/>
    <p:sldId id="322" r:id="rId54"/>
    <p:sldId id="333" r:id="rId55"/>
    <p:sldId id="334" r:id="rId56"/>
    <p:sldId id="323" r:id="rId57"/>
    <p:sldId id="332" r:id="rId58"/>
    <p:sldId id="324" r:id="rId59"/>
    <p:sldId id="325" r:id="rId60"/>
    <p:sldId id="341" r:id="rId61"/>
    <p:sldId id="342" r:id="rId62"/>
    <p:sldId id="283" r:id="rId63"/>
  </p:sldIdLst>
  <p:sldSz cx="9001125" cy="5040313"/>
  <p:notesSz cx="6858000" cy="9144000"/>
  <p:custDataLst>
    <p:tags r:id="rId65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8CF"/>
    <a:srgbClr val="7EA8AD"/>
    <a:srgbClr val="C7BE7E"/>
    <a:srgbClr val="AF525E"/>
    <a:srgbClr val="5B7199"/>
    <a:srgbClr val="786FA8"/>
    <a:srgbClr val="6FAC7A"/>
    <a:srgbClr val="181C1F"/>
    <a:srgbClr val="EAEAE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728" autoAdjust="0"/>
  </p:normalViewPr>
  <p:slideViewPr>
    <p:cSldViewPr>
      <p:cViewPr varScale="1">
        <p:scale>
          <a:sx n="120" d="100"/>
          <a:sy n="120" d="100"/>
        </p:scale>
        <p:origin x="1380" y="9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8D1CA-1521-483F-9C51-252EC72C087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57C6E-6274-414F-80F1-353177528D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6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35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2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 CNN</a:t>
            </a:r>
            <a:r>
              <a:rPr lang="zh-CN" altLang="en-US" dirty="0" smtClean="0"/>
              <a:t>用于</a:t>
            </a:r>
            <a:r>
              <a:rPr lang="en-US" altLang="zh-CN" dirty="0" smtClean="0"/>
              <a:t>OR</a:t>
            </a:r>
            <a:r>
              <a:rPr lang="zh-CN" altLang="en-US" dirty="0" smtClean="0"/>
              <a:t>的一般架构就是在空间上越来越小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深度上越来越深</a:t>
            </a:r>
            <a:r>
              <a:rPr lang="en-US" altLang="zh-CN" dirty="0" smtClean="0"/>
              <a:t>, </a:t>
            </a:r>
            <a:r>
              <a:rPr lang="zh-CN" altLang="en-US" dirty="0" smtClean="0"/>
              <a:t>就是把图像的信息从空间上抽象到深度上的过程</a:t>
            </a:r>
            <a:r>
              <a:rPr lang="en-US" altLang="zh-CN" dirty="0" smtClean="0"/>
              <a:t>, </a:t>
            </a:r>
            <a:r>
              <a:rPr lang="zh-CN" altLang="en-US" dirty="0" smtClean="0"/>
              <a:t>所以我们可以看到</a:t>
            </a:r>
            <a:r>
              <a:rPr lang="en-US" altLang="zh-CN" dirty="0" smtClean="0"/>
              <a:t>, CNN</a:t>
            </a:r>
            <a:r>
              <a:rPr lang="zh-CN" altLang="en-US" dirty="0" smtClean="0"/>
              <a:t>逐层空间大小在变小</a:t>
            </a:r>
            <a:r>
              <a:rPr lang="en-US" altLang="zh-CN" dirty="0" smtClean="0"/>
              <a:t>, </a:t>
            </a:r>
            <a:r>
              <a:rPr lang="zh-CN" altLang="en-US" dirty="0" smtClean="0"/>
              <a:t>深度在增加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在网络的结尾会用一个分类器结束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在分类任务的比赛中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我们通常会看到大家用集成学习的方法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将好几个模型的结果来投票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或是直接</a:t>
            </a:r>
            <a:r>
              <a:rPr lang="en-US" altLang="zh-CN" baseline="0" dirty="0" smtClean="0"/>
              <a:t>contact</a:t>
            </a:r>
            <a:r>
              <a:rPr lang="zh-CN" altLang="en-US" baseline="0" dirty="0" smtClean="0"/>
              <a:t>在一起再分类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可以大幅提高分类的精度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CNN</a:t>
            </a:r>
            <a:r>
              <a:rPr lang="zh-CN" altLang="en-US" baseline="0" dirty="0" smtClean="0"/>
              <a:t>做定位相当于在之前的分类问题上加了一个回归问题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就是要估计</a:t>
            </a:r>
            <a:r>
              <a:rPr lang="en-US" altLang="zh-CN" baseline="0" dirty="0" err="1" smtClean="0"/>
              <a:t>x,y,w,h</a:t>
            </a:r>
            <a:r>
              <a:rPr lang="zh-CN" altLang="en-US" baseline="0" dirty="0" smtClean="0"/>
              <a:t>这四个连续变量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两个流派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要么就是先</a:t>
            </a:r>
            <a:r>
              <a:rPr lang="en-US" altLang="zh-CN" baseline="0" dirty="0" smtClean="0"/>
              <a:t>proposal</a:t>
            </a:r>
            <a:r>
              <a:rPr lang="zh-CN" altLang="en-US" baseline="0" dirty="0" smtClean="0"/>
              <a:t>一些</a:t>
            </a:r>
            <a:r>
              <a:rPr lang="en-US" altLang="zh-CN" baseline="0" dirty="0" smtClean="0"/>
              <a:t>region</a:t>
            </a:r>
            <a:r>
              <a:rPr lang="zh-CN" altLang="en-US" baseline="0" dirty="0" smtClean="0"/>
              <a:t>再做分类和回归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要么就是滑动窗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当然后来不管是</a:t>
            </a:r>
            <a:r>
              <a:rPr lang="en-US" altLang="zh-CN" baseline="0" dirty="0" smtClean="0"/>
              <a:t>proposal</a:t>
            </a:r>
            <a:r>
              <a:rPr lang="zh-CN" altLang="en-US" baseline="0" dirty="0" smtClean="0"/>
              <a:t>还是</a:t>
            </a:r>
            <a:r>
              <a:rPr lang="en-US" altLang="zh-CN" baseline="0" dirty="0" smtClean="0"/>
              <a:t>sliding window</a:t>
            </a:r>
            <a:r>
              <a:rPr lang="zh-CN" altLang="en-US" baseline="0" dirty="0" smtClean="0"/>
              <a:t>大家都不会在输入图像上去做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而是在提取出的特征图上去做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现在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的意义更广了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不止是要把物体定位出来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还要估计图像的轮廓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有代表性的就是</a:t>
            </a:r>
            <a:r>
              <a:rPr lang="en-US" altLang="zh-CN" baseline="0" dirty="0" smtClean="0"/>
              <a:t>ICCV 2017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best paper Mask r-</a:t>
            </a:r>
            <a:r>
              <a:rPr lang="en-US" altLang="zh-CN" baseline="0" dirty="0" err="1" smtClean="0"/>
              <a:t>cnn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这是从</a:t>
            </a:r>
            <a:r>
              <a:rPr lang="en-US" altLang="zh-CN" baseline="0" dirty="0" smtClean="0"/>
              <a:t>r-</a:t>
            </a:r>
            <a:r>
              <a:rPr lang="en-US" altLang="zh-CN" baseline="0" dirty="0" err="1" smtClean="0"/>
              <a:t>cnn</a:t>
            </a:r>
            <a:r>
              <a:rPr lang="zh-CN" altLang="en-US" baseline="0" dirty="0" smtClean="0"/>
              <a:t>这条路上一路过来的一个成果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07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本文旨在将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结合起来，其中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CNN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用于用于关注目标的局部信息，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KRR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用于关注目标的整体信息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22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它用两个网络分别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独自无监督地估计单帧的深度，和视频序列中的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camera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变化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光度一致性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就是对于同一个物体的点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在不同两帧图像上投影点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图像灰度应该是一样的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-Net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论文的核心思想也是利用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constancy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来计算 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pose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depth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。除此之外，作者还计算了光流，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scene flow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3D point cloud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等。可以说是 </a:t>
            </a:r>
            <a:r>
              <a:rPr lang="en-US" altLang="zh-CN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SfM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-Learner 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的升级版</a:t>
            </a:r>
            <a:endParaRPr lang="en-US" altLang="zh-CN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9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625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5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9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7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08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Oxford,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特点就是深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但是参数特别多</a:t>
            </a:r>
            <a:endParaRPr lang="en-US" altLang="zh-CN" baseline="0" dirty="0" smtClean="0"/>
          </a:p>
          <a:p>
            <a:r>
              <a:rPr lang="en-US" altLang="zh-CN" baseline="0" dirty="0" smtClean="0"/>
              <a:t>VGG-16</a:t>
            </a:r>
            <a:r>
              <a:rPr lang="zh-CN" altLang="en-US" baseline="0" dirty="0" smtClean="0"/>
              <a:t>数据来自</a:t>
            </a:r>
            <a:r>
              <a:rPr lang="en-US" altLang="zh-CN" baseline="0" dirty="0" err="1" smtClean="0"/>
              <a:t>Xception</a:t>
            </a:r>
            <a:r>
              <a:rPr lang="zh-CN" altLang="en-US" baseline="0" dirty="0" smtClean="0"/>
              <a:t>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17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782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Normalization</a:t>
            </a:r>
            <a:r>
              <a:rPr lang="zh-CN" altLang="en-US" dirty="0" smtClean="0"/>
              <a:t>不止用在输入端进行特征预处理</a:t>
            </a:r>
            <a:r>
              <a:rPr lang="en-US" altLang="zh-CN" dirty="0" smtClean="0"/>
              <a:t>, </a:t>
            </a:r>
            <a:r>
              <a:rPr lang="zh-CN" altLang="en-US" dirty="0" smtClean="0"/>
              <a:t>提高收敛的速度</a:t>
            </a:r>
            <a:endParaRPr lang="en-US" altLang="zh-CN" dirty="0" smtClean="0"/>
          </a:p>
          <a:p>
            <a:r>
              <a:rPr lang="zh-CN" altLang="en-US" dirty="0" smtClean="0"/>
              <a:t>在隐藏层一样可以用</a:t>
            </a:r>
            <a:r>
              <a:rPr lang="en-US" altLang="zh-CN" dirty="0" smtClean="0"/>
              <a:t>, BN</a:t>
            </a:r>
            <a:r>
              <a:rPr lang="zh-CN" altLang="en-US" dirty="0" smtClean="0"/>
              <a:t>的加入使得层与层之间产生了数据的轻隔离</a:t>
            </a:r>
            <a:r>
              <a:rPr lang="en-US" altLang="zh-CN" dirty="0" smtClean="0"/>
              <a:t>, </a:t>
            </a:r>
            <a:r>
              <a:rPr lang="zh-CN" altLang="en-US" dirty="0" smtClean="0"/>
              <a:t>使前一层参数的改变不会快速的反映到这层的输出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因为将隐藏层归一化后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前一层的改变带来的当前层的改变就会变小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使每一层相对独立</a:t>
            </a:r>
            <a:r>
              <a:rPr lang="en-US" altLang="zh-CN" baseline="0" dirty="0" smtClean="0"/>
              <a:t>, BN</a:t>
            </a:r>
            <a:r>
              <a:rPr lang="zh-CN" altLang="en-US" baseline="0" dirty="0" smtClean="0"/>
              <a:t>的加入尤其</a:t>
            </a:r>
            <a:endParaRPr lang="en-US" altLang="zh-CN" baseline="0" dirty="0" smtClean="0"/>
          </a:p>
          <a:p>
            <a:r>
              <a:rPr lang="zh-CN" altLang="en-US" baseline="0" smtClean="0"/>
              <a:t>对训练深度的神经网络很有用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数据标准</a:t>
            </a:r>
            <a:endParaRPr lang="en-US" altLang="zh-CN" dirty="0" smtClean="0"/>
          </a:p>
          <a:p>
            <a:r>
              <a:rPr lang="en-US" altLang="zh-CN" dirty="0" smtClean="0"/>
              <a:t>Single-crop,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Single-model experimental results(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一个样本截取一张图的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单一模型不用集成学习的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ILSVRC 2012 dataset validation set 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数据集上人眼能达到的错误率大概在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，这还是经过了大量训练的专家能达到的成绩，一般人要区分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种类型的图片是比较困难的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688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梯度弥散产生的原因在于靠近输入端的梯度是后面层的累加的乘积</a:t>
            </a:r>
            <a:r>
              <a:rPr lang="en-US" altLang="zh-CN" dirty="0" smtClean="0"/>
              <a:t>, </a:t>
            </a:r>
            <a:r>
              <a:rPr lang="zh-CN" altLang="en-US" dirty="0" smtClean="0"/>
              <a:t>如果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值在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</a:t>
            </a:r>
            <a:r>
              <a:rPr lang="en-US" altLang="zh-CN" dirty="0" smtClean="0"/>
              <a:t>(</a:t>
            </a:r>
            <a:r>
              <a:rPr lang="zh-CN" altLang="en-US" dirty="0" smtClean="0"/>
              <a:t>我们通常会这样初始化</a:t>
            </a:r>
            <a:r>
              <a:rPr lang="en-US" altLang="zh-CN" dirty="0" smtClean="0"/>
              <a:t>, </a:t>
            </a:r>
            <a:r>
              <a:rPr lang="zh-CN" altLang="en-US" dirty="0" smtClean="0"/>
              <a:t>因为最后的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以内的梯度最大</a:t>
            </a:r>
            <a:r>
              <a:rPr lang="en-US" altLang="zh-CN" dirty="0" smtClean="0"/>
              <a:t>, </a:t>
            </a:r>
            <a:r>
              <a:rPr lang="zh-CN" altLang="en-US" dirty="0" smtClean="0"/>
              <a:t>更新快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如果层数比较深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基本就是指数效果</a:t>
            </a:r>
            <a:r>
              <a:rPr lang="en-US" altLang="zh-CN" baseline="0" dirty="0" smtClean="0"/>
              <a:t>(0.9^n), </a:t>
            </a:r>
            <a:r>
              <a:rPr lang="zh-CN" altLang="en-US" baseline="0" dirty="0" smtClean="0"/>
              <a:t>到了最前面的隐藏层的时候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梯度基本就没更新了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这就是梯度弥散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那反过来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如果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值超过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那又会出现梯度爆炸</a:t>
            </a:r>
            <a:r>
              <a:rPr lang="en-US" altLang="zh-CN" baseline="0" dirty="0" smtClean="0"/>
              <a:t>(1.1^n), </a:t>
            </a:r>
            <a:r>
              <a:rPr lang="zh-CN" altLang="en-US" baseline="0" dirty="0" smtClean="0"/>
              <a:t>这本质上是由于多层叠加带来的梯度不稳定问题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唯一可能稳定的情况是这些层连续乘积刚好平衡大约等于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但是几率很小</a:t>
            </a:r>
            <a:endParaRPr lang="en-US" altLang="zh-CN" dirty="0" smtClean="0"/>
          </a:p>
          <a:p>
            <a:r>
              <a:rPr lang="zh-CN" altLang="en-US" dirty="0" smtClean="0"/>
              <a:t>假如模型的层数越深，这种梯度弥散的情况就更加严重，导致深层部分的网络权重参数得不到很好的训练，这就是为什么在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出现之前，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网络都不超过二十几层的原因</a:t>
            </a:r>
          </a:p>
          <a:p>
            <a:r>
              <a:rPr lang="zh-CN" altLang="en-US" dirty="0" smtClean="0"/>
              <a:t>数据来自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论文</a:t>
            </a:r>
            <a:r>
              <a:rPr lang="en-US" altLang="zh-CN" dirty="0" smtClean="0"/>
              <a:t>(Single-Model)</a:t>
            </a:r>
          </a:p>
          <a:p>
            <a:r>
              <a:rPr lang="zh-CN" altLang="en-US" dirty="0" smtClean="0"/>
              <a:t>从此能够限制层数的只有内存大小了 </a:t>
            </a:r>
            <a:r>
              <a:rPr lang="en-US" altLang="zh-CN" dirty="0" smtClean="0"/>
              <a:t>– KM</a:t>
            </a:r>
            <a:r>
              <a:rPr lang="en-US" altLang="zh-CN" baseline="0" dirty="0" smtClean="0"/>
              <a:t> He</a:t>
            </a:r>
          </a:p>
          <a:p>
            <a:r>
              <a:rPr lang="en-US" altLang="zh-CN" baseline="0" dirty="0" smtClean="0"/>
              <a:t>KM He 2017</a:t>
            </a:r>
            <a:r>
              <a:rPr lang="zh-CN" altLang="en-US" baseline="0" dirty="0" smtClean="0"/>
              <a:t>年还有两篇</a:t>
            </a:r>
            <a:r>
              <a:rPr lang="en-US" altLang="zh-CN" baseline="0" dirty="0" smtClean="0"/>
              <a:t>ICCV best paper, </a:t>
            </a:r>
            <a:r>
              <a:rPr lang="zh-CN" altLang="en-US" baseline="0" dirty="0" smtClean="0"/>
              <a:t>与</a:t>
            </a:r>
            <a:r>
              <a:rPr lang="en-US" altLang="zh-CN" baseline="0" dirty="0" smtClean="0"/>
              <a:t>object detection</a:t>
            </a:r>
            <a:r>
              <a:rPr lang="zh-CN" altLang="en-US" baseline="0" dirty="0" smtClean="0"/>
              <a:t>有关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下个专题再讨论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50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天下大势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分久必合</a:t>
            </a:r>
            <a:r>
              <a:rPr lang="en-US" altLang="zh-CN" dirty="0" smtClean="0"/>
              <a:t>, </a:t>
            </a:r>
            <a:r>
              <a:rPr lang="zh-CN" altLang="en-US" dirty="0" smtClean="0"/>
              <a:t>合久必分</a:t>
            </a:r>
            <a:endParaRPr lang="en-US" altLang="zh-CN" dirty="0" smtClean="0"/>
          </a:p>
          <a:p>
            <a:r>
              <a:rPr lang="en-US" altLang="zh-CN" dirty="0" smtClean="0"/>
              <a:t>Cardinality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Group Conv</a:t>
            </a:r>
            <a:r>
              <a:rPr lang="zh-CN" altLang="en-US" dirty="0" smtClean="0"/>
              <a:t>的区别在于</a:t>
            </a:r>
            <a:r>
              <a:rPr lang="en-US" altLang="zh-CN" dirty="0" smtClean="0"/>
              <a:t>Cardinality</a:t>
            </a:r>
            <a:r>
              <a:rPr lang="zh-CN" altLang="en-US" dirty="0" smtClean="0"/>
              <a:t>是把一个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操作分成了拓扑结构完全相同的几个</a:t>
            </a:r>
            <a:r>
              <a:rPr lang="en-US" altLang="zh-CN" dirty="0" smtClean="0"/>
              <a:t>path, </a:t>
            </a:r>
            <a:r>
              <a:rPr lang="zh-CN" altLang="en-US" dirty="0" smtClean="0"/>
              <a:t>这样方便加速</a:t>
            </a:r>
            <a:endParaRPr lang="en-US" altLang="zh-CN" dirty="0" smtClean="0"/>
          </a:p>
          <a:p>
            <a:r>
              <a:rPr lang="en-US" altLang="zh-CN" dirty="0" smtClean="0"/>
              <a:t>2017</a:t>
            </a:r>
            <a:r>
              <a:rPr lang="zh-CN" altLang="en-US" dirty="0" smtClean="0"/>
              <a:t>年最后一届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分类的冠军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Momenta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SENet</a:t>
            </a:r>
            <a:r>
              <a:rPr lang="zh-CN" altLang="en-US" baseline="0" dirty="0" smtClean="0"/>
              <a:t>也要研究一下</a:t>
            </a:r>
            <a:endParaRPr lang="en-US" altLang="zh-CN" baseline="0" dirty="0" smtClean="0"/>
          </a:p>
          <a:p>
            <a:r>
              <a:rPr lang="zh-CN" altLang="en-US" baseline="0" dirty="0" smtClean="0"/>
              <a:t>以及</a:t>
            </a:r>
            <a:r>
              <a:rPr lang="en-US" altLang="zh-CN" baseline="0" dirty="0" smtClean="0"/>
              <a:t>2017 CVPR best Paper, </a:t>
            </a:r>
            <a:r>
              <a:rPr lang="en-US" altLang="zh-CN" baseline="0" dirty="0" err="1" smtClean="0"/>
              <a:t>DenseNet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可以看做是对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的又一次大升级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138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模型在不断逼近计算机视觉任务的精度极限的同时，其深度和尺寸也在成倍增长</a:t>
            </a:r>
            <a:endParaRPr lang="en-US" altLang="zh-CN" dirty="0" smtClean="0"/>
          </a:p>
          <a:p>
            <a:r>
              <a:rPr lang="zh-CN" altLang="en-US" dirty="0" smtClean="0"/>
              <a:t>巨大的模型无法在嵌入式平台上落地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就算想通过网络传输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较高的带宽也让很多用户望而生畏</a:t>
            </a:r>
            <a:endParaRPr lang="en-US" altLang="zh-CN" baseline="0" dirty="0" smtClean="0"/>
          </a:p>
          <a:p>
            <a:r>
              <a:rPr lang="zh-CN" altLang="en-US" dirty="0" smtClean="0"/>
              <a:t>另一方面，大尺寸的模型也对设备功耗和运行速度带来了巨大的挑战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模型的小型化和加速成了亟待解决的问题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998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2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364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用</a:t>
            </a:r>
            <a:r>
              <a:rPr lang="en-US" altLang="zh-CN" dirty="0" smtClean="0"/>
              <a:t>1x1</a:t>
            </a:r>
            <a:r>
              <a:rPr lang="zh-CN" altLang="en-US" dirty="0" smtClean="0"/>
              <a:t>替换部分的</a:t>
            </a:r>
            <a:r>
              <a:rPr lang="en-US" altLang="zh-CN" dirty="0" smtClean="0"/>
              <a:t>3x3,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减少参数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减少进入</a:t>
            </a:r>
            <a:r>
              <a:rPr lang="en-US" altLang="zh-CN" baseline="0" dirty="0" smtClean="0"/>
              <a:t>3x3 filter</a:t>
            </a:r>
            <a:r>
              <a:rPr lang="zh-CN" altLang="en-US" baseline="0" dirty="0" smtClean="0"/>
              <a:t>的通道数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也就是先用</a:t>
            </a:r>
            <a:r>
              <a:rPr lang="en-US" altLang="zh-CN" baseline="0" dirty="0" smtClean="0"/>
              <a:t>1x1</a:t>
            </a:r>
            <a:r>
              <a:rPr lang="zh-CN" altLang="en-US" baseline="0" dirty="0" smtClean="0"/>
              <a:t>去压缩通道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squeeze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少用</a:t>
            </a:r>
            <a:r>
              <a:rPr lang="en-US" altLang="zh-CN" baseline="0" dirty="0" smtClean="0"/>
              <a:t>pooling</a:t>
            </a:r>
            <a:r>
              <a:rPr lang="zh-CN" altLang="en-US" baseline="0" dirty="0" smtClean="0"/>
              <a:t>或者是</a:t>
            </a:r>
            <a:r>
              <a:rPr lang="en-US" altLang="zh-CN" baseline="0" dirty="0" smtClean="0"/>
              <a:t>conv stride, </a:t>
            </a:r>
            <a:r>
              <a:rPr lang="zh-CN" altLang="en-US" baseline="0" dirty="0" smtClean="0"/>
              <a:t>保留比较大的特征图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信息保留的多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最后的准确性更高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但这点使模型解释的成本更高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运算代价更大了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56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7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将空间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和深度</a:t>
            </a:r>
            <a:r>
              <a:rPr lang="en-US" altLang="zh-CN" baseline="0" dirty="0" smtClean="0"/>
              <a:t>conv</a:t>
            </a:r>
            <a:r>
              <a:rPr lang="zh-CN" altLang="en-US" baseline="0" dirty="0" smtClean="0"/>
              <a:t>完全分离开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提速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相比</a:t>
            </a:r>
            <a:r>
              <a:rPr lang="en-US" altLang="zh-CN" baseline="0" dirty="0" err="1" smtClean="0"/>
              <a:t>SqueezeNet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计算量方面有明显提升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SqueezeNet</a:t>
            </a:r>
            <a:r>
              <a:rPr lang="zh-CN" altLang="en-US" baseline="0" dirty="0" smtClean="0"/>
              <a:t>似乎并没有考虑这个</a:t>
            </a:r>
            <a:r>
              <a:rPr lang="en-US" altLang="zh-CN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上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MobileNet</a:t>
            </a:r>
            <a:r>
              <a:rPr lang="zh-CN" altLang="en-US" baseline="0" dirty="0" smtClean="0"/>
              <a:t>其实和</a:t>
            </a:r>
            <a:r>
              <a:rPr lang="en-US" altLang="zh-CN" baseline="0" dirty="0" err="1" smtClean="0"/>
              <a:t>AlexNet</a:t>
            </a:r>
            <a:r>
              <a:rPr lang="zh-CN" altLang="en-US" baseline="0" dirty="0" smtClean="0"/>
              <a:t>差不了太多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稍有提升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28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ShuffleNet</a:t>
            </a:r>
            <a:r>
              <a:rPr lang="zh-CN" altLang="en-US" dirty="0" smtClean="0"/>
              <a:t>的几个创新点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提出了一个类似于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BottleNeck</a:t>
            </a:r>
            <a:r>
              <a:rPr lang="zh-CN" altLang="en-US" dirty="0" smtClean="0"/>
              <a:t>单元 </a:t>
            </a:r>
            <a:br>
              <a:rPr lang="zh-CN" altLang="en-US" dirty="0" smtClean="0"/>
            </a:br>
            <a:r>
              <a:rPr lang="zh-CN" altLang="en-US" dirty="0" smtClean="0"/>
              <a:t>借鉴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的旁路分支思想，</a:t>
            </a:r>
            <a:r>
              <a:rPr lang="en-US" altLang="zh-CN" dirty="0" err="1" smtClean="0"/>
              <a:t>ShuffleNet</a:t>
            </a:r>
            <a:r>
              <a:rPr lang="zh-CN" altLang="en-US" dirty="0" smtClean="0"/>
              <a:t>也引入了类似的网络单元。不同的是，在</a:t>
            </a:r>
            <a:r>
              <a:rPr lang="en-US" altLang="zh-CN" dirty="0" smtClean="0"/>
              <a:t>stride=2</a:t>
            </a:r>
            <a:r>
              <a:rPr lang="zh-CN" altLang="en-US" dirty="0" smtClean="0"/>
              <a:t>的单元中，用</a:t>
            </a:r>
            <a:r>
              <a:rPr lang="en-US" altLang="zh-CN" dirty="0" err="1" smtClean="0"/>
              <a:t>concat</a:t>
            </a:r>
            <a:r>
              <a:rPr lang="zh-CN" altLang="en-US" dirty="0" smtClean="0"/>
              <a:t>操作代替了</a:t>
            </a:r>
            <a:r>
              <a:rPr lang="en-US" altLang="zh-CN" dirty="0" smtClean="0"/>
              <a:t>add</a:t>
            </a:r>
            <a:r>
              <a:rPr lang="zh-CN" altLang="en-US" dirty="0" smtClean="0"/>
              <a:t>操作，用</a:t>
            </a:r>
            <a:r>
              <a:rPr lang="en-US" altLang="zh-CN" dirty="0" smtClean="0"/>
              <a:t>average pooling</a:t>
            </a:r>
            <a:r>
              <a:rPr lang="zh-CN" altLang="en-US" dirty="0" smtClean="0"/>
              <a:t>代替了</a:t>
            </a:r>
            <a:r>
              <a:rPr lang="en-US" altLang="zh-CN" dirty="0" smtClean="0"/>
              <a:t>1x1stride=2</a:t>
            </a:r>
            <a:r>
              <a:rPr lang="zh-CN" altLang="en-US" dirty="0" smtClean="0"/>
              <a:t>的卷积操作，有效地减少了计算量和参数。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提出将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卷积采用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操作会得到更好的分类性能 </a:t>
            </a:r>
            <a:br>
              <a:rPr lang="zh-CN" altLang="en-US" dirty="0" smtClean="0"/>
            </a:br>
            <a:r>
              <a:rPr lang="zh-CN" altLang="en-US" dirty="0" smtClean="0"/>
              <a:t>在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中提过，</a:t>
            </a:r>
            <a:r>
              <a:rPr lang="en-US" altLang="zh-CN" dirty="0" smtClean="0"/>
              <a:t>1x1</a:t>
            </a:r>
            <a:r>
              <a:rPr lang="zh-CN" altLang="en-US" dirty="0" smtClean="0"/>
              <a:t>卷积的操作占据了约</a:t>
            </a:r>
            <a:r>
              <a:rPr lang="en-US" altLang="zh-CN" dirty="0" smtClean="0"/>
              <a:t>95%</a:t>
            </a:r>
            <a:r>
              <a:rPr lang="zh-CN" altLang="en-US" dirty="0" smtClean="0"/>
              <a:t>的计算量，所以作者将</a:t>
            </a:r>
            <a:r>
              <a:rPr lang="en-US" altLang="zh-CN" dirty="0" smtClean="0"/>
              <a:t>1x1</a:t>
            </a:r>
            <a:r>
              <a:rPr lang="zh-CN" altLang="en-US" dirty="0" smtClean="0"/>
              <a:t>也更改为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卷积，使得相比</a:t>
            </a:r>
            <a:r>
              <a:rPr lang="en-US" altLang="zh-CN" dirty="0" err="1" smtClean="0"/>
              <a:t>MobileNet</a:t>
            </a:r>
            <a:r>
              <a:rPr lang="zh-CN" altLang="en-US" dirty="0" smtClean="0"/>
              <a:t>的计算量大大减少。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提出了核心的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操作将不同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中的通道进行打散，从而保证不同输入通道之间的信息传递。解决多个</a:t>
            </a:r>
            <a:r>
              <a:rPr lang="en-US" altLang="zh-CN" dirty="0" smtClean="0"/>
              <a:t>group</a:t>
            </a:r>
            <a:r>
              <a:rPr lang="en-US" altLang="zh-CN" baseline="0" dirty="0" smtClean="0"/>
              <a:t> conv</a:t>
            </a:r>
            <a:r>
              <a:rPr lang="zh-CN" altLang="en-US" baseline="0" dirty="0" smtClean="0"/>
              <a:t>叠加出现的边界效应问题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err="1" smtClean="0"/>
              <a:t>ShuffleNet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操作如图</a:t>
            </a:r>
            <a:r>
              <a:rPr lang="en-US" altLang="zh-CN" dirty="0" smtClean="0"/>
              <a:t>11</a:t>
            </a:r>
            <a:r>
              <a:rPr lang="zh-CN" altLang="en-US" dirty="0" smtClean="0"/>
              <a:t>所示。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Channels Shuffle </a:t>
            </a:r>
            <a:r>
              <a:rPr lang="zh-CN" altLang="en-US" dirty="0" smtClean="0"/>
              <a:t>操作会导致内存不连续这个影响有待评估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shufflenet</a:t>
            </a:r>
            <a:r>
              <a:rPr lang="zh-CN" altLang="en-US" baseline="0" dirty="0" smtClean="0"/>
              <a:t>将</a:t>
            </a:r>
            <a:r>
              <a:rPr lang="en-US" altLang="zh-CN" baseline="0" dirty="0" err="1" smtClean="0"/>
              <a:t>ResNet</a:t>
            </a:r>
            <a:r>
              <a:rPr lang="zh-CN" altLang="en-US" baseline="0" dirty="0" smtClean="0"/>
              <a:t>的残差块改为</a:t>
            </a:r>
            <a:r>
              <a:rPr lang="en-US" altLang="zh-CN" baseline="0" dirty="0" err="1" smtClean="0"/>
              <a:t>concat</a:t>
            </a:r>
            <a:r>
              <a:rPr lang="zh-CN" altLang="en-US" baseline="0" dirty="0" smtClean="0"/>
              <a:t>到一起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在不增加计算量的情况下增加了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的通道数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7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MFLOPs(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 Floating-point Operations per Second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衡量计算复杂度的指标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52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86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五个大方向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知识蒸馏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用老师网络训练学生网络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结构剪枝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去掉不重要的连接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量化参数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就是用整数存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不用浮点存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</a:t>
            </a:r>
            <a:r>
              <a:rPr lang="en-US" altLang="zh-CN" baseline="0" dirty="0" smtClean="0"/>
              <a:t>Weight, Activation, Gradient</a:t>
            </a:r>
            <a:r>
              <a:rPr lang="zh-CN" altLang="en-US" baseline="0" dirty="0" smtClean="0"/>
              <a:t>用低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形式表达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让卷积的点乘运算优化成移位甚至是同或运算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低秩分解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先训练一个模型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然后用矩阵的低秩分解将一个大的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矩阵分解成几个小的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降低计算量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54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aseline="0" dirty="0" smtClean="0"/>
              <a:t>老师网络是一个甚至好几个复杂网络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学生网络是一个结构相对简单的网络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Distillation</a:t>
            </a:r>
            <a:r>
              <a:rPr lang="zh-CN" altLang="en-US" baseline="0" dirty="0" smtClean="0"/>
              <a:t>是先训练老师网络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得到</a:t>
            </a:r>
            <a:r>
              <a:rPr lang="en-US" altLang="zh-CN" baseline="0" dirty="0" smtClean="0"/>
              <a:t>logits</a:t>
            </a:r>
            <a:r>
              <a:rPr lang="zh-CN" altLang="en-US" baseline="0" dirty="0" smtClean="0"/>
              <a:t>层的输出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函数中加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参数计算</a:t>
            </a:r>
            <a:r>
              <a:rPr lang="en-US" altLang="zh-CN" baseline="0" dirty="0" smtClean="0"/>
              <a:t>Soft Target, </a:t>
            </a:r>
            <a:r>
              <a:rPr lang="zh-CN" altLang="en-US" baseline="0" dirty="0" smtClean="0"/>
              <a:t>用</a:t>
            </a:r>
            <a:r>
              <a:rPr lang="en-US" altLang="zh-CN" baseline="0" dirty="0" smtClean="0"/>
              <a:t>Soft Target</a:t>
            </a:r>
            <a:r>
              <a:rPr lang="zh-CN" altLang="en-US" baseline="0" dirty="0" smtClean="0"/>
              <a:t>结合</a:t>
            </a:r>
            <a:r>
              <a:rPr lang="en-US" altLang="zh-CN" baseline="0" dirty="0" smtClean="0"/>
              <a:t>Hard Target(</a:t>
            </a:r>
            <a:r>
              <a:rPr lang="zh-CN" altLang="en-US" baseline="0" dirty="0" smtClean="0"/>
              <a:t>就是原来训练数据的标签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作为学生网络训练数据的标签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首先</a:t>
            </a:r>
            <a:r>
              <a:rPr lang="en-US" altLang="zh-CN" baseline="0" dirty="0" smtClean="0"/>
              <a:t>, Distilling Knowledge</a:t>
            </a:r>
            <a:r>
              <a:rPr lang="zh-CN" altLang="en-US" baseline="0" dirty="0" smtClean="0"/>
              <a:t>是迁移学习的一种发展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一般的迁移学习是直接利用学到的权重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</a:t>
            </a:r>
            <a:r>
              <a:rPr lang="zh-CN" altLang="en-US" dirty="0" smtClean="0"/>
              <a:t>蒸馏模型所迁移的是标签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Soft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是给</a:t>
            </a:r>
            <a:r>
              <a:rPr lang="en-US" altLang="zh-CN" baseline="0" dirty="0" err="1" smtClean="0"/>
              <a:t>Softmax</a:t>
            </a:r>
            <a:r>
              <a:rPr lang="zh-CN" altLang="en-US" baseline="0" dirty="0" smtClean="0"/>
              <a:t>函数加一个</a:t>
            </a:r>
            <a:r>
              <a:rPr lang="en-US" altLang="zh-CN" baseline="0" dirty="0" smtClean="0"/>
              <a:t>T</a:t>
            </a:r>
            <a:r>
              <a:rPr lang="zh-CN" altLang="en-US" baseline="0" dirty="0" smtClean="0"/>
              <a:t>参数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让学生网络不止是学最终的分类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也要学老师网络中给这张图预测了哪几种类型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概率各是多少</a:t>
            </a:r>
            <a:r>
              <a:rPr lang="en-US" altLang="zh-CN" baseline="0" dirty="0" smtClean="0"/>
              <a:t>;</a:t>
            </a:r>
          </a:p>
          <a:p>
            <a:pPr marL="0" indent="0">
              <a:buNone/>
            </a:pPr>
            <a:r>
              <a:rPr lang="en-US" altLang="zh-CN" baseline="0" dirty="0" smtClean="0"/>
              <a:t>    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把原先的有监督分类问题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变成了一个有监督回归问题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="0" baseline="0" dirty="0" smtClean="0"/>
              <a:t>     Soft </a:t>
            </a:r>
            <a:r>
              <a:rPr lang="en-US" altLang="zh-CN" b="0" baseline="0" dirty="0" err="1" smtClean="0"/>
              <a:t>Targe</a:t>
            </a:r>
            <a:r>
              <a:rPr lang="zh-CN" altLang="en-US" b="0" dirty="0" smtClean="0"/>
              <a:t>的作用就是作为</a:t>
            </a:r>
            <a:r>
              <a:rPr lang="en-US" altLang="zh-CN" b="0" dirty="0" err="1" smtClean="0"/>
              <a:t>Regularizers</a:t>
            </a:r>
            <a:r>
              <a:rPr lang="zh-CN" altLang="en-US" b="0" dirty="0" smtClean="0"/>
              <a:t>，它弥补了分类问题中监督信号不足的问题，降低了搜索空间，从而提高了</a:t>
            </a:r>
            <a:r>
              <a:rPr lang="en-US" altLang="zh-CN" b="0" dirty="0" smtClean="0"/>
              <a:t>generalization</a:t>
            </a:r>
          </a:p>
          <a:p>
            <a:pPr marL="0" indent="0">
              <a:buNone/>
            </a:pPr>
            <a:r>
              <a:rPr lang="en-US" altLang="zh-CN" b="0" baseline="0" dirty="0" smtClean="0"/>
              <a:t>3. </a:t>
            </a:r>
            <a:r>
              <a:rPr lang="zh-CN" altLang="en-US" b="0" baseline="0" dirty="0" smtClean="0"/>
              <a:t>在竞赛中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常用集成学习的方法来提高准确率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就是用好几个网络训练的结果来投票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而这里用集成学习方法训练老师网络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我们可以直观理解为不止一个老师</a:t>
            </a:r>
            <a:r>
              <a:rPr lang="en-US" altLang="zh-CN" b="0" baseline="0" dirty="0" smtClean="0"/>
              <a:t>, </a:t>
            </a:r>
            <a:r>
              <a:rPr lang="zh-CN" altLang="en-US" b="0" baseline="0" dirty="0" smtClean="0"/>
              <a:t>要好几个老师来教一个学生</a:t>
            </a:r>
            <a:endParaRPr lang="en-US" altLang="zh-CN" b="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3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48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去掉一些不重要的连接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训练出来几乎为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权重的连接</a:t>
            </a:r>
            <a:r>
              <a:rPr lang="en-US" altLang="zh-CN" baseline="0" dirty="0" smtClean="0"/>
              <a:t>), Han Song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ICLR</a:t>
            </a:r>
            <a:r>
              <a:rPr lang="zh-CN" altLang="en-US" baseline="0" dirty="0" smtClean="0"/>
              <a:t>领奖的演讲这儿说的很有意思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剪枝相当于一个人喝大了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但又没有丧失意识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可以做一些简单的任务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所以对简单任务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我们不需要那么多的冗余连接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权值共享是用少的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数来存之前都是浮点数的权重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而且只存权重的</a:t>
            </a:r>
            <a:r>
              <a:rPr lang="en-US" altLang="zh-CN" baseline="0" dirty="0" smtClean="0"/>
              <a:t>shift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code book, </a:t>
            </a:r>
            <a:r>
              <a:rPr lang="zh-CN" altLang="en-US" baseline="0" dirty="0" smtClean="0"/>
              <a:t>就相当于训练这边编密码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解释的时候用</a:t>
            </a:r>
            <a:r>
              <a:rPr lang="en-US" altLang="zh-CN" baseline="0" dirty="0" smtClean="0"/>
              <a:t>code book</a:t>
            </a:r>
            <a:r>
              <a:rPr lang="zh-CN" altLang="en-US" baseline="0" dirty="0" smtClean="0"/>
              <a:t>来解码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Huffman</a:t>
            </a:r>
            <a:r>
              <a:rPr lang="zh-CN" altLang="en-US" dirty="0" smtClean="0"/>
              <a:t>按照符号出现的概率来进行变长编码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可以进一步减轻存储参数的</a:t>
            </a:r>
            <a:r>
              <a:rPr lang="en-US" altLang="zh-CN" baseline="0" dirty="0" smtClean="0"/>
              <a:t>Memory</a:t>
            </a:r>
            <a:r>
              <a:rPr lang="zh-CN" altLang="en-US" baseline="0" dirty="0" smtClean="0"/>
              <a:t>压力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过去图像压缩经常会用到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25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几乎没有准确率的损失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如果和小模型搭配使用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将更有利于在移动端部署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虽然模型被压缩了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但模型的解释成本增加了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这一点还要</a:t>
            </a:r>
            <a:r>
              <a:rPr lang="en-US" altLang="zh-CN" baseline="0" dirty="0" smtClean="0"/>
              <a:t>double confirmed</a:t>
            </a:r>
            <a:r>
              <a:rPr lang="zh-CN" altLang="en-US" baseline="0" dirty="0" smtClean="0"/>
              <a:t>一下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因为模型的稀疏连接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需要特殊的库来处理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所以这种压缩方法在模型解释的时候一定是增加了成本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6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年美国康乃尔大学的心理学家罗森勃拉特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(Frank Rosenblatt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提出了感知器或感知机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Perceptron 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并试图用它来模拟动物和人脑的感知与学习能力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而且用一个电子线路设计了著名的感知器神经网络模型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称为仿脑机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能够识别英文字母印刷体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深度学习应用的四个大的领域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CV/NLP/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语音识别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0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结构化剪枝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不会造成稀疏连接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所以解释的成本要更低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把求解通道</a:t>
            </a:r>
            <a:r>
              <a:rPr lang="en-US" altLang="zh-CN" baseline="0" dirty="0" smtClean="0"/>
              <a:t>mask β </a:t>
            </a:r>
            <a:r>
              <a:rPr lang="zh-CN" altLang="en-US" baseline="0" dirty="0" smtClean="0"/>
              <a:t>当做一个优化问题求解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对于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进行通道剪枝的时候</a:t>
            </a:r>
            <a:r>
              <a:rPr lang="en-US" altLang="zh-CN" dirty="0" smtClean="0"/>
              <a:t>, </a:t>
            </a:r>
            <a:r>
              <a:rPr lang="zh-CN" altLang="en-US" dirty="0" smtClean="0"/>
              <a:t>增加一个</a:t>
            </a:r>
            <a:r>
              <a:rPr lang="en-US" altLang="zh-CN" dirty="0" smtClean="0"/>
              <a:t>sampler block, </a:t>
            </a:r>
            <a:r>
              <a:rPr lang="zh-CN" altLang="en-US" dirty="0" smtClean="0"/>
              <a:t>使两个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的通道一样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32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Deep Compression</a:t>
            </a:r>
            <a:r>
              <a:rPr lang="zh-CN" altLang="en-US" baseline="0" dirty="0" smtClean="0"/>
              <a:t>不一样</a:t>
            </a:r>
            <a:r>
              <a:rPr lang="en-US" altLang="zh-CN" baseline="0" dirty="0" smtClean="0"/>
              <a:t>, channel pruning</a:t>
            </a:r>
            <a:r>
              <a:rPr lang="zh-CN" altLang="en-US" baseline="0" dirty="0" smtClean="0"/>
              <a:t>会造成精度损失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但是结构化剪枝将来模型解释的成本低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剪枝完</a:t>
            </a:r>
            <a:r>
              <a:rPr lang="en-US" altLang="zh-CN" baseline="0" dirty="0" smtClean="0"/>
              <a:t>fine-tune</a:t>
            </a:r>
            <a:r>
              <a:rPr lang="zh-CN" altLang="en-US" baseline="0" dirty="0" smtClean="0"/>
              <a:t>一下效果会好很多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增加了很多</a:t>
            </a:r>
            <a:r>
              <a:rPr lang="en-US" altLang="zh-CN" baseline="0" dirty="0" smtClean="0"/>
              <a:t>hyper-para, </a:t>
            </a:r>
            <a:r>
              <a:rPr lang="zh-CN" altLang="en-US" baseline="0" dirty="0" smtClean="0"/>
              <a:t>比如正则化系数</a:t>
            </a:r>
            <a:r>
              <a:rPr lang="el-GR" altLang="zh-CN" baseline="0" dirty="0" smtClean="0"/>
              <a:t>λ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还有压缩的比例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7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837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的目的有两点一是降低模型大小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二是简化计算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分两个层次来实现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一是</a:t>
            </a:r>
            <a:r>
              <a:rPr lang="en-US" altLang="zh-CN" baseline="0" dirty="0" smtClean="0"/>
              <a:t>Binary Weight, </a:t>
            </a:r>
            <a:r>
              <a:rPr lang="zh-CN" altLang="en-US" baseline="0" dirty="0" smtClean="0"/>
              <a:t>就是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每次更新完用符号位作为二值和该通道所有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L1</a:t>
            </a:r>
            <a:r>
              <a:rPr lang="zh-CN" altLang="en-US" baseline="0" dirty="0" smtClean="0"/>
              <a:t>范数作为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把所有参数都变成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</a:t>
            </a:r>
          </a:p>
          <a:p>
            <a:pPr marL="0" indent="0">
              <a:buNone/>
            </a:pPr>
            <a:r>
              <a:rPr lang="zh-CN" altLang="en-US" baseline="0" dirty="0" smtClean="0"/>
              <a:t>原先的训练框架没有变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只是在计算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Weight</a:t>
            </a:r>
            <a:r>
              <a:rPr lang="zh-CN" altLang="en-US" baseline="0" dirty="0" smtClean="0"/>
              <a:t>导数的时候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要增加二值过程和二值的导数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二值是没有导数的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近似成了</a:t>
            </a:r>
            <a:r>
              <a:rPr lang="en-US" altLang="zh-CN" baseline="0" dirty="0" err="1" smtClean="0"/>
              <a:t>Htanh</a:t>
            </a:r>
            <a:r>
              <a:rPr lang="en-US" altLang="zh-CN" baseline="0" dirty="0" smtClean="0"/>
              <a:t>(x))</a:t>
            </a:r>
          </a:p>
          <a:p>
            <a:pPr marL="0" indent="0">
              <a:buNone/>
            </a:pPr>
            <a:r>
              <a:rPr lang="zh-CN" altLang="en-US" baseline="0" dirty="0" smtClean="0"/>
              <a:t>这样确实省了存储空间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而且性能也没降低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Compute cost</a:t>
            </a:r>
            <a:r>
              <a:rPr lang="zh-CN" altLang="en-US" baseline="0" dirty="0" smtClean="0"/>
              <a:t>没降多少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二是</a:t>
            </a:r>
            <a:r>
              <a:rPr lang="en-US" altLang="zh-CN" baseline="0" dirty="0" smtClean="0"/>
              <a:t>XNOR-Net, </a:t>
            </a:r>
            <a:r>
              <a:rPr lang="zh-CN" altLang="en-US" baseline="0" dirty="0" smtClean="0"/>
              <a:t>就是不光要把</a:t>
            </a:r>
            <a:r>
              <a:rPr lang="en-US" altLang="zh-CN" baseline="0" dirty="0" smtClean="0"/>
              <a:t>Weights</a:t>
            </a:r>
            <a:r>
              <a:rPr lang="zh-CN" altLang="en-US" baseline="0" dirty="0" smtClean="0"/>
              <a:t>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还要把激活值都变成</a:t>
            </a:r>
            <a:r>
              <a:rPr lang="en-US" altLang="zh-CN" baseline="0" dirty="0" smtClean="0"/>
              <a:t>-1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1, </a:t>
            </a:r>
            <a:r>
              <a:rPr lang="zh-CN" altLang="en-US" baseline="0" dirty="0" smtClean="0"/>
              <a:t>这样</a:t>
            </a:r>
            <a:r>
              <a:rPr lang="en-US" altLang="zh-CN" baseline="0" dirty="0" smtClean="0"/>
              <a:t>A*W</a:t>
            </a:r>
            <a:r>
              <a:rPr lang="zh-CN" altLang="en-US" baseline="0" dirty="0" smtClean="0"/>
              <a:t>原先要做的点乘运算就变成了</a:t>
            </a:r>
            <a:r>
              <a:rPr lang="en-US" altLang="zh-CN" baseline="0" dirty="0" smtClean="0"/>
              <a:t>XNOR(</a:t>
            </a:r>
            <a:r>
              <a:rPr lang="zh-CN" altLang="en-US" baseline="0" dirty="0" smtClean="0"/>
              <a:t>同或</a:t>
            </a:r>
            <a:r>
              <a:rPr lang="en-US" altLang="zh-CN" baseline="0" dirty="0" smtClean="0"/>
              <a:t>)</a:t>
            </a:r>
            <a:r>
              <a:rPr lang="zh-CN" altLang="en-US" baseline="0" dirty="0" smtClean="0"/>
              <a:t>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大大降低计算代价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的表现力下降了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这相当于给</a:t>
            </a:r>
            <a:r>
              <a:rPr lang="en-US" altLang="zh-CN" baseline="0" dirty="0" smtClean="0"/>
              <a:t>feature map</a:t>
            </a:r>
            <a:r>
              <a:rPr lang="zh-CN" altLang="en-US" baseline="0" dirty="0" smtClean="0"/>
              <a:t>做了个</a:t>
            </a:r>
            <a:r>
              <a:rPr lang="en-US" altLang="zh-CN" baseline="0" dirty="0" smtClean="0"/>
              <a:t>dither), </a:t>
            </a:r>
            <a:r>
              <a:rPr lang="zh-CN" altLang="en-US" baseline="0" dirty="0" smtClean="0"/>
              <a:t>所以</a:t>
            </a:r>
            <a:r>
              <a:rPr lang="en-US" altLang="zh-CN" baseline="0" dirty="0" err="1" smtClean="0"/>
              <a:t>Acc</a:t>
            </a:r>
            <a:r>
              <a:rPr lang="zh-CN" altLang="en-US" baseline="0" dirty="0" smtClean="0"/>
              <a:t>就降的比较狠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二值是</a:t>
            </a:r>
            <a:r>
              <a:rPr lang="en-US" altLang="zh-CN" baseline="0" dirty="0" smtClean="0"/>
              <a:t>low bit representation</a:t>
            </a:r>
            <a:r>
              <a:rPr lang="zh-CN" altLang="en-US" baseline="0" dirty="0" smtClean="0"/>
              <a:t>最极端的形式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用三值或者</a:t>
            </a:r>
            <a:r>
              <a:rPr lang="en-US" altLang="zh-CN" baseline="0" dirty="0" smtClean="0"/>
              <a:t>bit</a:t>
            </a:r>
            <a:r>
              <a:rPr lang="zh-CN" altLang="en-US" baseline="0" dirty="0" smtClean="0"/>
              <a:t>位更高一点效果会好一些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XNOR-Net</a:t>
            </a:r>
            <a:r>
              <a:rPr lang="zh-CN" altLang="en-US" baseline="0" dirty="0" smtClean="0"/>
              <a:t>最重要的贡献在于把最耗资源的点乘运算换成了同或运算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而且这个方法已经商业化了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公司叫</a:t>
            </a:r>
            <a:r>
              <a:rPr lang="en-US" altLang="zh-CN" baseline="0" dirty="0" smtClean="0"/>
              <a:t>XNOR.ai, </a:t>
            </a:r>
            <a:r>
              <a:rPr lang="zh-CN" altLang="en-US" baseline="0" dirty="0" smtClean="0"/>
              <a:t>这个团队把之前做的</a:t>
            </a:r>
            <a:r>
              <a:rPr lang="en-US" altLang="zh-CN" baseline="0" dirty="0" smtClean="0"/>
              <a:t>YOLO</a:t>
            </a:r>
            <a:r>
              <a:rPr lang="zh-CN" altLang="en-US" baseline="0" dirty="0" smtClean="0"/>
              <a:t>二值化了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跑在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Zero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效果很惊艳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二值网络给在芯片上实现神经网络提供了绝好的方向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56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56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基本的思路是在通道维度上进行</a:t>
            </a:r>
            <a:r>
              <a:rPr lang="en-US" altLang="zh-CN" baseline="0" dirty="0" smtClean="0"/>
              <a:t>PCA</a:t>
            </a:r>
            <a:r>
              <a:rPr lang="zh-CN" altLang="en-US" baseline="0" dirty="0" smtClean="0"/>
              <a:t>把维度降下来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通过</a:t>
            </a:r>
            <a:r>
              <a:rPr lang="en-US" altLang="zh-CN" baseline="0" dirty="0" smtClean="0"/>
              <a:t>SVD</a:t>
            </a:r>
            <a:r>
              <a:rPr lang="zh-CN" altLang="en-US" baseline="0" dirty="0" smtClean="0"/>
              <a:t>的手段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如果每一层单纯降秩会产生累加误差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浅层网络还好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深层网络误差就会比较大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所以这里创新了一个非对称重构的方法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在每层低秩逼近的时候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优化的目标不是上一层低秩近似的输入产生的结果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而是原始输入的结果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      </a:t>
            </a:r>
            <a:r>
              <a:rPr lang="zh-CN" altLang="en-US" baseline="0" dirty="0" smtClean="0"/>
              <a:t>这样把误差控制在了当前层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不会向后累加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但是这就变成了一个</a:t>
            </a:r>
            <a:r>
              <a:rPr lang="en-US" altLang="zh-CN" baseline="0" dirty="0" smtClean="0"/>
              <a:t>GSVD</a:t>
            </a:r>
            <a:r>
              <a:rPr lang="zh-CN" altLang="en-US" baseline="0" dirty="0" smtClean="0"/>
              <a:t>解决的问题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就是最终要近似的目标不是本身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3. </a:t>
            </a:r>
            <a:r>
              <a:rPr lang="zh-CN" altLang="en-US" baseline="0" dirty="0" smtClean="0"/>
              <a:t>吸收了前人的做法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不止在通道维度上压缩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还在空间维度上压缩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那这个就和</a:t>
            </a:r>
            <a:r>
              <a:rPr lang="en-US" altLang="zh-CN" baseline="0" dirty="0" smtClean="0"/>
              <a:t>Inception-V3</a:t>
            </a:r>
            <a:r>
              <a:rPr lang="zh-CN" altLang="en-US" baseline="0" dirty="0" smtClean="0"/>
              <a:t>的做法很像了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</a:t>
            </a:r>
            <a:r>
              <a:rPr lang="en-US" altLang="zh-CN" baseline="0" dirty="0" smtClean="0"/>
              <a:t>V3</a:t>
            </a:r>
            <a:r>
              <a:rPr lang="zh-CN" altLang="en-US" baseline="0" dirty="0" smtClean="0"/>
              <a:t>是先设计网络直接就用这个网络训练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而降秩是先训练再分解网络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86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1754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107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92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从</a:t>
            </a:r>
            <a:r>
              <a:rPr lang="en-US" altLang="zh-CN" baseline="0" dirty="0" smtClean="0"/>
              <a:t>UC Berkeley</a:t>
            </a:r>
            <a:r>
              <a:rPr lang="zh-CN" altLang="en-US" baseline="0" dirty="0" smtClean="0"/>
              <a:t>的实验室出来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最开始的作者是贾扬清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后来被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收编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因为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灵活性不足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贾扬清在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内部又搞了</a:t>
            </a:r>
            <a:r>
              <a:rPr lang="en-US" altLang="zh-CN" baseline="0" dirty="0" smtClean="0"/>
              <a:t>Caffe2, </a:t>
            </a:r>
            <a:r>
              <a:rPr lang="zh-CN" altLang="en-US" baseline="0" dirty="0" smtClean="0"/>
              <a:t>估计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用户一两年内都要迁移到其他框架上去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目前也由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团队维护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开创了深度学习框架符号编程的先河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相比于</a:t>
            </a:r>
            <a:r>
              <a:rPr lang="en-US" altLang="zh-CN" baseline="0" dirty="0" err="1" smtClean="0"/>
              <a:t>caffe</a:t>
            </a:r>
            <a:r>
              <a:rPr lang="zh-CN" altLang="en-US" baseline="0" dirty="0" smtClean="0"/>
              <a:t>的命令编程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年停止维护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由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团队维护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所以我们看到前面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发的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框架一定都是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之前是一帮大学的研究人员维护</a:t>
            </a:r>
            <a:r>
              <a:rPr lang="en-US" altLang="zh-CN" baseline="0" dirty="0" smtClean="0"/>
              <a:t>(</a:t>
            </a:r>
            <a:r>
              <a:rPr lang="en-US" altLang="zh-CN" baseline="0" dirty="0" err="1" smtClean="0"/>
              <a:t>Xgboost</a:t>
            </a:r>
            <a:r>
              <a:rPr lang="zh-CN" altLang="en-US" baseline="0" dirty="0" smtClean="0"/>
              <a:t>作者华盛顿大学陈天奇在内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美国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加拿大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新加坡的多所高校</a:t>
            </a:r>
            <a:r>
              <a:rPr lang="en-US" altLang="zh-CN" baseline="0" dirty="0" smtClean="0"/>
              <a:t>), 17</a:t>
            </a:r>
            <a:r>
              <a:rPr lang="zh-CN" altLang="en-US" baseline="0" dirty="0" smtClean="0"/>
              <a:t>年被</a:t>
            </a:r>
            <a:r>
              <a:rPr lang="en-US" altLang="zh-CN" baseline="0" dirty="0" smtClean="0"/>
              <a:t>Amazon</a:t>
            </a:r>
            <a:r>
              <a:rPr lang="zh-CN" altLang="en-US" baseline="0" dirty="0" smtClean="0"/>
              <a:t>接盘</a:t>
            </a:r>
            <a:endParaRPr lang="en-US" altLang="zh-CN" baseline="0" dirty="0" smtClean="0"/>
          </a:p>
          <a:p>
            <a:pPr marL="0" indent="0">
              <a:buNone/>
            </a:pPr>
            <a:endParaRPr lang="en-US" altLang="zh-CN" baseline="0" dirty="0" smtClean="0"/>
          </a:p>
          <a:p>
            <a:pPr marL="0" indent="0">
              <a:buNone/>
            </a:pPr>
            <a:r>
              <a:rPr lang="zh-CN" altLang="en-US" baseline="0" dirty="0" smtClean="0"/>
              <a:t>为什么不说</a:t>
            </a:r>
            <a:r>
              <a:rPr lang="en-US" altLang="zh-CN" baseline="0" dirty="0" err="1" smtClean="0"/>
              <a:t>Keras</a:t>
            </a:r>
            <a:r>
              <a:rPr lang="en-US" altLang="zh-CN" baseline="0" dirty="0" smtClean="0"/>
              <a:t>, Gluon, </a:t>
            </a:r>
            <a:r>
              <a:rPr lang="zh-CN" altLang="en-US" baseline="0" dirty="0" smtClean="0"/>
              <a:t>因为这些是更高级的架构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就是底层可能是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/</a:t>
            </a:r>
            <a:r>
              <a:rPr lang="en-US" altLang="zh-CN" baseline="0" dirty="0" err="1" smtClean="0"/>
              <a:t>mxnet</a:t>
            </a:r>
            <a:r>
              <a:rPr lang="en-US" altLang="zh-CN" baseline="0" dirty="0" smtClean="0"/>
              <a:t>/</a:t>
            </a:r>
            <a:r>
              <a:rPr lang="en-US" altLang="zh-CN" baseline="0" dirty="0" err="1" smtClean="0"/>
              <a:t>theano</a:t>
            </a:r>
            <a:r>
              <a:rPr lang="zh-CN" altLang="en-US" baseline="0" dirty="0" smtClean="0"/>
              <a:t>这些架构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在上面又包了一层</a:t>
            </a:r>
            <a:r>
              <a:rPr lang="en-US" altLang="zh-CN" baseline="0" dirty="0" smtClean="0"/>
              <a:t>API</a:t>
            </a:r>
          </a:p>
          <a:p>
            <a:pPr marL="0" indent="0">
              <a:buNone/>
            </a:pPr>
            <a:r>
              <a:rPr lang="zh-CN" altLang="en-US" baseline="0" dirty="0" smtClean="0"/>
              <a:t>这些架构就是为了让构建网络的代码更少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结构更加简单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方便实现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但是性能上就没有比较的意义了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48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3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用户数量这两年稳定增长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到</a:t>
            </a:r>
            <a:r>
              <a:rPr lang="en-US" altLang="zh-CN" baseline="0" dirty="0" smtClean="0"/>
              <a:t>2017.3</a:t>
            </a:r>
            <a:r>
              <a:rPr lang="zh-CN" altLang="en-US" baseline="0" dirty="0" smtClean="0"/>
              <a:t>已经处于不可撼动的地位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Caffe2/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都开源时间不长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数量比较少</a:t>
            </a:r>
            <a:endParaRPr lang="en-US" altLang="zh-CN" baseline="0" dirty="0" smtClean="0"/>
          </a:p>
          <a:p>
            <a:pPr marL="0" indent="0">
              <a:buNone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虽然性能很优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但是一直没有火起来</a:t>
            </a:r>
            <a:r>
              <a:rPr lang="en-US" altLang="zh-CN" baseline="0" dirty="0" smtClean="0"/>
              <a:t>, Amazon</a:t>
            </a:r>
            <a:r>
              <a:rPr lang="zh-CN" altLang="en-US" baseline="0" dirty="0" smtClean="0"/>
              <a:t>加入后不知道是否会有改观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905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的优势在于社区庞大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对移动端支持较好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可以快速地开发一个部署在</a:t>
            </a:r>
            <a:r>
              <a:rPr lang="en-US" altLang="zh-CN" baseline="0" dirty="0" smtClean="0"/>
              <a:t>Android</a:t>
            </a:r>
            <a:r>
              <a:rPr lang="zh-CN" altLang="en-US" baseline="0" dirty="0" smtClean="0"/>
              <a:t>系统上的应用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缺点是性能比较差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据说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内部对于内存和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优化还是留了后门的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而且调试困难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同时支持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两个框架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意图很明显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用于研究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架构优雅简介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方便快速的验证想法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主攻工业应用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性能已经可以和</a:t>
            </a: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比肩了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并且重视移动端的支持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MXNet</a:t>
            </a:r>
            <a:r>
              <a:rPr lang="zh-CN" altLang="en-US" baseline="0" dirty="0" smtClean="0"/>
              <a:t>最大的优势在于对内存的优化比较极致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相同的内存可以训练更大的网络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但这点估计很快要被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超越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分布训练的性能优于</a:t>
            </a:r>
            <a:r>
              <a:rPr lang="en-US" altLang="zh-CN" baseline="0" dirty="0" smtClean="0"/>
              <a:t>Caffe2</a:t>
            </a:r>
            <a:r>
              <a:rPr lang="zh-CN" altLang="en-US" baseline="0" dirty="0" smtClean="0"/>
              <a:t>和</a:t>
            </a: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比较新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还没有</a:t>
            </a:r>
            <a:r>
              <a:rPr lang="en-US" altLang="zh-CN" baseline="0" dirty="0" smtClean="0"/>
              <a:t>Benchmark</a:t>
            </a:r>
            <a:r>
              <a:rPr lang="zh-CN" altLang="en-US" baseline="0" dirty="0" smtClean="0"/>
              <a:t>数据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留待观察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2980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虽然不完美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但是利于部署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有稳定社群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同时上层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如</a:t>
            </a:r>
            <a:r>
              <a:rPr lang="en-US" altLang="zh-CN" baseline="0" dirty="0" err="1" smtClean="0"/>
              <a:t>Keras</a:t>
            </a:r>
            <a:r>
              <a:rPr lang="zh-CN" altLang="en-US" baseline="0" dirty="0" smtClean="0"/>
              <a:t>支持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便于开发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</a:t>
            </a:r>
            <a:r>
              <a:rPr lang="en-US" altLang="zh-CN" baseline="0" dirty="0" err="1" smtClean="0"/>
              <a:t>Andriod</a:t>
            </a:r>
            <a:r>
              <a:rPr lang="zh-CN" altLang="en-US" baseline="0" dirty="0" smtClean="0"/>
              <a:t>上部署有天然的优势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比如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 Lite</a:t>
            </a:r>
            <a:r>
              <a:rPr lang="zh-CN" altLang="en-US" baseline="0" dirty="0" smtClean="0"/>
              <a:t>支持用</a:t>
            </a:r>
            <a:r>
              <a:rPr lang="en-US" altLang="zh-CN" baseline="0" dirty="0" err="1" smtClean="0"/>
              <a:t>Andriod</a:t>
            </a:r>
            <a:r>
              <a:rPr lang="en-US" altLang="zh-CN" baseline="0" dirty="0" smtClean="0"/>
              <a:t> 8.1</a:t>
            </a:r>
            <a:r>
              <a:rPr lang="zh-CN" altLang="en-US" baseline="0" dirty="0" smtClean="0"/>
              <a:t>神经网络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利用手机</a:t>
            </a:r>
            <a:r>
              <a:rPr lang="en-US" altLang="zh-CN" baseline="0" dirty="0" smtClean="0"/>
              <a:t>GPU</a:t>
            </a:r>
            <a:r>
              <a:rPr lang="zh-CN" altLang="en-US" baseline="0" dirty="0" smtClean="0"/>
              <a:t>进行加速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背靠</a:t>
            </a:r>
            <a:r>
              <a:rPr lang="en-US" altLang="zh-CN" baseline="0" dirty="0" smtClean="0"/>
              <a:t>Google</a:t>
            </a:r>
            <a:r>
              <a:rPr lang="zh-CN" altLang="en-US" baseline="0" dirty="0" smtClean="0"/>
              <a:t>的这点好处还是别人没法比的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err="1" smtClean="0"/>
              <a:t>PyTorch</a:t>
            </a:r>
            <a:r>
              <a:rPr lang="zh-CN" altLang="en-US" baseline="0" dirty="0" smtClean="0"/>
              <a:t>很适合研究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但是它很新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因此用的时候有很多坑要自己填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除了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Caffe2</a:t>
            </a:r>
            <a:r>
              <a:rPr lang="zh-CN" altLang="en-US" baseline="0" dirty="0" smtClean="0"/>
              <a:t>也可以考虑用于产品部署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手机端可以考虑</a:t>
            </a:r>
            <a:r>
              <a:rPr lang="en-US" altLang="zh-CN" baseline="0" dirty="0" err="1" smtClean="0"/>
              <a:t>TensorFlow</a:t>
            </a:r>
            <a:r>
              <a:rPr lang="zh-CN" altLang="en-US" baseline="0" dirty="0" smtClean="0"/>
              <a:t>或</a:t>
            </a:r>
            <a:r>
              <a:rPr lang="en-US" altLang="zh-CN" baseline="0" dirty="0" smtClean="0"/>
              <a:t>Caffe2</a:t>
            </a:r>
          </a:p>
          <a:p>
            <a:pPr marL="0" indent="0">
              <a:buNone/>
            </a:pPr>
            <a:r>
              <a:rPr lang="zh-CN" altLang="en-US" baseline="0" dirty="0" smtClean="0"/>
              <a:t>总结</a:t>
            </a:r>
            <a:r>
              <a:rPr lang="en-US" altLang="zh-CN" baseline="0" dirty="0" smtClean="0"/>
              <a:t>: </a:t>
            </a:r>
            <a:r>
              <a:rPr lang="zh-CN" altLang="en-US" baseline="0" dirty="0" smtClean="0"/>
              <a:t>框架相当于刻刀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雕塑的好坏还是要取决于匠人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框架就是框架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关键是要出活儿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1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107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假设你的机器上有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GPU;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在单机单</a:t>
            </a:r>
            <a:r>
              <a:rPr lang="en-US" altLang="zh-CN" dirty="0" smtClean="0"/>
              <a:t>GPU</a:t>
            </a:r>
            <a:r>
              <a:rPr lang="zh-CN" altLang="en-US" dirty="0" smtClean="0"/>
              <a:t>的训练中，数据是一个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的训练。 在单机多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中，数据一次处理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batch(</a:t>
            </a:r>
            <a:r>
              <a:rPr lang="zh-CN" altLang="en-US" dirty="0" smtClean="0"/>
              <a:t>假设是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训练）， 每个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处理一个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的数据计算。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变量，或者说参数，保存在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刚开始的时候数据由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分发给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， 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上完成了计算，得到每个</a:t>
            </a:r>
            <a:r>
              <a:rPr lang="en-US" altLang="zh-CN" dirty="0" smtClean="0"/>
              <a:t>batch</a:t>
            </a:r>
            <a:r>
              <a:rPr lang="zh-CN" altLang="en-US" dirty="0" smtClean="0"/>
              <a:t>要更新的梯度。</a:t>
            </a:r>
          </a:p>
          <a:p>
            <a:r>
              <a:rPr lang="en-US" altLang="zh-CN" dirty="0" smtClean="0"/>
              <a:t>5. </a:t>
            </a:r>
            <a:r>
              <a:rPr lang="zh-CN" altLang="en-US" dirty="0" smtClean="0"/>
              <a:t>然后在</a:t>
            </a:r>
            <a:r>
              <a:rPr lang="en-US" altLang="zh-CN" dirty="0" smtClean="0"/>
              <a:t>CPU</a:t>
            </a:r>
            <a:r>
              <a:rPr lang="zh-CN" altLang="en-US" dirty="0" smtClean="0"/>
              <a:t>上收集完了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上的要更新的梯度， 计算一下平均梯度，然后更新参数。</a:t>
            </a:r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然后继续循环这个过程。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2836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>
                <a:effectLst/>
              </a:rPr>
              <a:t>Cluster,Job,</a:t>
            </a:r>
            <a:r>
              <a:rPr lang="en-US" altLang="zh-CN" baseline="0" dirty="0" err="1" smtClean="0">
                <a:effectLst/>
              </a:rPr>
              <a:t>Task</a:t>
            </a:r>
            <a:r>
              <a:rPr lang="en-US" altLang="zh-CN" baseline="0" dirty="0" smtClean="0">
                <a:effectLst/>
              </a:rPr>
              <a:t> </a:t>
            </a:r>
            <a:r>
              <a:rPr lang="zh-CN" altLang="en-US" dirty="0" smtClean="0">
                <a:effectLst/>
              </a:rPr>
              <a:t>三者可以简单的看成是层次关系，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可以看成每台机器上的一个进程，多个</a:t>
            </a:r>
            <a:r>
              <a:rPr lang="en-US" altLang="zh-CN" dirty="0" smtClean="0">
                <a:effectLst/>
              </a:rPr>
              <a:t>task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；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又有：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、</a:t>
            </a:r>
            <a:r>
              <a:rPr lang="en-US" altLang="zh-CN" dirty="0" smtClean="0">
                <a:effectLst/>
              </a:rPr>
              <a:t>worker</a:t>
            </a:r>
            <a:r>
              <a:rPr lang="zh-CN" altLang="en-US" dirty="0" smtClean="0">
                <a:effectLst/>
              </a:rPr>
              <a:t>两种，分别用于参数服务、计算服务，所有</a:t>
            </a:r>
            <a:r>
              <a:rPr lang="en-US" altLang="zh-CN" dirty="0" smtClean="0">
                <a:effectLst/>
              </a:rPr>
              <a:t>job</a:t>
            </a:r>
            <a:r>
              <a:rPr lang="zh-CN" altLang="en-US" dirty="0" smtClean="0">
                <a:effectLst/>
              </a:rPr>
              <a:t>组成</a:t>
            </a:r>
            <a:r>
              <a:rPr lang="en-US" altLang="zh-CN" dirty="0" smtClean="0">
                <a:effectLst/>
              </a:rPr>
              <a:t>cluster</a:t>
            </a:r>
          </a:p>
          <a:p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同步更新指各个用于并行计算的电脑，计算完各自的</a:t>
            </a:r>
            <a:r>
              <a:rPr lang="en-US" altLang="zh-CN" dirty="0" smtClean="0">
                <a:effectLst/>
              </a:rPr>
              <a:t>batch </a:t>
            </a:r>
            <a:r>
              <a:rPr lang="zh-CN" altLang="en-US" dirty="0" smtClean="0">
                <a:effectLst/>
              </a:rPr>
              <a:t>后，求取梯度值，把梯度值统一送到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服务机器中，由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服务机器求取梯度平均值，更新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服务器上的参数。</a:t>
            </a:r>
            <a:endParaRPr lang="zh-CN" altLang="en-US" dirty="0" smtClean="0"/>
          </a:p>
          <a:p>
            <a:r>
              <a:rPr lang="zh-CN" altLang="en-US" dirty="0" smtClean="0">
                <a:effectLst/>
              </a:rPr>
              <a:t>如下图所示，可以看成有四台电脑，第一台电脑用于存储参数、共享参数、共享计算，可以简单的理解成内存、计算共享专用的区域，也就是</a:t>
            </a:r>
            <a:r>
              <a:rPr lang="en-US" altLang="zh-CN" dirty="0" err="1" smtClean="0">
                <a:effectLst/>
              </a:rPr>
              <a:t>ps</a:t>
            </a:r>
            <a:r>
              <a:rPr lang="en-US" altLang="zh-CN" dirty="0" smtClean="0">
                <a:effectLst/>
              </a:rPr>
              <a:t> job</a:t>
            </a:r>
            <a:r>
              <a:rPr lang="zh-CN" altLang="en-US" dirty="0" smtClean="0">
                <a:effectLst/>
              </a:rPr>
              <a:t>；另外三台电脑用于并行计算的，也就是</a:t>
            </a:r>
            <a:r>
              <a:rPr lang="en-US" altLang="zh-CN" dirty="0" smtClean="0">
                <a:effectLst/>
              </a:rPr>
              <a:t>worker</a:t>
            </a:r>
            <a:r>
              <a:rPr lang="en-US" altLang="zh-CN" baseline="0" dirty="0" smtClean="0">
                <a:effectLst/>
              </a:rPr>
              <a:t> job</a:t>
            </a:r>
          </a:p>
          <a:p>
            <a:r>
              <a:rPr lang="zh-CN" altLang="en-US" baseline="0" dirty="0" smtClean="0">
                <a:effectLst/>
              </a:rPr>
              <a:t>这跟刚才介绍的单机多</a:t>
            </a:r>
            <a:r>
              <a:rPr lang="en-US" altLang="zh-CN" baseline="0" dirty="0" smtClean="0">
                <a:effectLst/>
              </a:rPr>
              <a:t>GPU</a:t>
            </a:r>
            <a:r>
              <a:rPr lang="zh-CN" altLang="en-US" baseline="0" dirty="0" smtClean="0">
                <a:effectLst/>
              </a:rPr>
              <a:t>的过程一样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只是我们专门用一台</a:t>
            </a:r>
            <a:r>
              <a:rPr lang="en-US" altLang="zh-CN" baseline="0" dirty="0" smtClean="0">
                <a:effectLst/>
              </a:rPr>
              <a:t>device</a:t>
            </a:r>
            <a:r>
              <a:rPr lang="zh-CN" altLang="en-US" baseline="0" dirty="0" smtClean="0">
                <a:effectLst/>
              </a:rPr>
              <a:t>来完成参数服务的工作</a:t>
            </a:r>
            <a:endParaRPr lang="en-US" altLang="zh-CN" baseline="0" dirty="0" smtClean="0">
              <a:effectLst/>
            </a:endParaRPr>
          </a:p>
          <a:p>
            <a:r>
              <a:rPr lang="zh-CN" altLang="en-US" baseline="0" dirty="0" smtClean="0">
                <a:effectLst/>
              </a:rPr>
              <a:t>同步更新的问题就是速度取决于最慢的那台机器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所以最好三台机器的性能差不多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否则性能高的机器完全就没有体现出来优势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异步更新是指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服务器收到只要收到一台机器的梯度值，就直接进行参数更新，无需等待其它机器。这种迭代方法比较不稳定，收敛曲线震动比较厉害，因为当</a:t>
            </a:r>
            <a:r>
              <a:rPr lang="en-US" altLang="zh-CN" dirty="0" smtClean="0">
                <a:effectLst/>
              </a:rPr>
              <a:t>A</a:t>
            </a:r>
            <a:r>
              <a:rPr lang="zh-CN" altLang="en-US" dirty="0" smtClean="0">
                <a:effectLst/>
              </a:rPr>
              <a:t>机器计算完更新了</a:t>
            </a:r>
            <a:r>
              <a:rPr lang="en-US" altLang="zh-CN" dirty="0" err="1" smtClean="0">
                <a:effectLst/>
              </a:rPr>
              <a:t>ps</a:t>
            </a:r>
            <a:r>
              <a:rPr lang="zh-CN" altLang="en-US" dirty="0" smtClean="0">
                <a:effectLst/>
              </a:rPr>
              <a:t>中的参数，可能</a:t>
            </a:r>
            <a:r>
              <a:rPr lang="en-US" altLang="zh-CN" dirty="0" smtClean="0">
                <a:effectLst/>
              </a:rPr>
              <a:t>B</a:t>
            </a:r>
            <a:r>
              <a:rPr lang="zh-CN" altLang="en-US" dirty="0" smtClean="0">
                <a:effectLst/>
              </a:rPr>
              <a:t>机器还是在用上一次迭代的旧版参数值</a:t>
            </a:r>
            <a:endParaRPr lang="en-US" altLang="zh-CN" baseline="0" dirty="0" smtClean="0">
              <a:effectLst/>
            </a:endParaRPr>
          </a:p>
          <a:p>
            <a:endParaRPr lang="en-US" altLang="zh-CN" baseline="0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25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392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7915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342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9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114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13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0394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42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71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effectLst/>
              </a:rPr>
              <a:t>① 权值共享</a:t>
            </a:r>
          </a:p>
          <a:p>
            <a:r>
              <a:rPr lang="zh-CN" altLang="en-US" dirty="0" smtClean="0">
                <a:effectLst/>
              </a:rPr>
              <a:t>就是用于某个局部的某种</a:t>
            </a:r>
            <a:r>
              <a:rPr lang="en-US" altLang="zh-CN" dirty="0" smtClean="0">
                <a:effectLst/>
              </a:rPr>
              <a:t>detector(</a:t>
            </a:r>
            <a:r>
              <a:rPr lang="zh-CN" altLang="en-US" dirty="0" smtClean="0">
                <a:effectLst/>
              </a:rPr>
              <a:t>比如</a:t>
            </a:r>
            <a:r>
              <a:rPr lang="en-US" altLang="zh-CN" dirty="0" smtClean="0">
                <a:effectLst/>
              </a:rPr>
              <a:t>edge detector)</a:t>
            </a:r>
            <a:r>
              <a:rPr lang="zh-CN" altLang="en-US" dirty="0" smtClean="0">
                <a:effectLst/>
              </a:rPr>
              <a:t>同样适用于其他区域进行相同目的的特征提取</a:t>
            </a:r>
          </a:p>
          <a:p>
            <a:r>
              <a:rPr lang="zh-CN" altLang="en-US" dirty="0" smtClean="0">
                <a:effectLst/>
              </a:rPr>
              <a:t>② 稀疏连接</a:t>
            </a:r>
          </a:p>
          <a:p>
            <a:r>
              <a:rPr lang="zh-CN" altLang="en-US" dirty="0" smtClean="0">
                <a:effectLst/>
              </a:rPr>
              <a:t>就是感受野的概念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整个</a:t>
            </a:r>
            <a:r>
              <a:rPr lang="en-US" altLang="zh-CN" dirty="0" smtClean="0">
                <a:effectLst/>
              </a:rPr>
              <a:t>CNN</a:t>
            </a:r>
            <a:r>
              <a:rPr lang="zh-CN" altLang="en-US" dirty="0" smtClean="0">
                <a:effectLst/>
              </a:rPr>
              <a:t>网络就是感受野逐步扩大的过程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这是模拟视觉认知的过程</a:t>
            </a:r>
            <a:r>
              <a:rPr lang="en-US" altLang="zh-CN" dirty="0" smtClean="0">
                <a:effectLst/>
              </a:rPr>
              <a:t>,</a:t>
            </a:r>
            <a:r>
              <a:rPr lang="en-US" altLang="zh-CN" baseline="0" dirty="0" smtClean="0">
                <a:effectLst/>
              </a:rPr>
              <a:t> </a:t>
            </a:r>
            <a:r>
              <a:rPr lang="zh-CN" altLang="en-US" baseline="0" dirty="0" smtClean="0">
                <a:effectLst/>
              </a:rPr>
              <a:t>先看见小的零件</a:t>
            </a:r>
            <a:r>
              <a:rPr lang="en-US" altLang="zh-CN" baseline="0" dirty="0" smtClean="0">
                <a:effectLst/>
              </a:rPr>
              <a:t>, </a:t>
            </a:r>
            <a:r>
              <a:rPr lang="zh-CN" altLang="en-US" baseline="0" dirty="0" smtClean="0">
                <a:effectLst/>
              </a:rPr>
              <a:t>逐步放大到全局结构</a:t>
            </a:r>
            <a:endParaRPr lang="en-US" altLang="zh-CN" dirty="0" smtClean="0">
              <a:effectLst/>
            </a:endParaRPr>
          </a:p>
          <a:p>
            <a:r>
              <a:rPr lang="zh-CN" altLang="en-US" dirty="0" smtClean="0">
                <a:effectLst/>
              </a:rPr>
              <a:t>某个输出只与输入的局部相关</a:t>
            </a:r>
            <a:r>
              <a:rPr lang="en-US" altLang="zh-CN" dirty="0" smtClean="0">
                <a:effectLst/>
              </a:rPr>
              <a:t>, </a:t>
            </a:r>
            <a:r>
              <a:rPr lang="zh-CN" altLang="en-US" dirty="0" smtClean="0">
                <a:effectLst/>
              </a:rPr>
              <a:t>而不是全局都会影响这个输入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57C6E-6274-414F-80F1-353177528D5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70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20"/>
          <p:cNvSpPr txBox="1"/>
          <p:nvPr/>
        </p:nvSpPr>
        <p:spPr>
          <a:xfrm flipH="1">
            <a:off x="1512230" y="2196991"/>
            <a:ext cx="5976664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Survey on DL@UAV vision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2520342" y="2880196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583eea9dc623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446" y="-3312492"/>
            <a:ext cx="1440160" cy="1440163"/>
          </a:xfrm>
          <a:prstGeom prst="rect">
            <a:avLst/>
          </a:prstGeom>
        </p:spPr>
      </p:pic>
      <p:sp>
        <p:nvSpPr>
          <p:cNvPr id="5" name="文本框 20"/>
          <p:cNvSpPr txBox="1"/>
          <p:nvPr/>
        </p:nvSpPr>
        <p:spPr>
          <a:xfrm flipH="1">
            <a:off x="2826203" y="2917071"/>
            <a:ext cx="334871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chengkaihua R18012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1"/>
      <p:bldP spid="5" grpId="0"/>
    </p:bldLst>
  </p:timing>
  <p:extLst mod="1">
    <p:ext uri="{E180D4A7-C9FB-4DFB-919C-405C955672EB}">
      <p14:showEvtLst xmlns:p14="http://schemas.microsoft.com/office/powerpoint/2010/main">
        <p14:playEvt time="4753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Application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4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62" name="椭圆 6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64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3456100" y="1291174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3456100" y="2078025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Object Tracking(VOT)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文本框 20"/>
          <p:cNvSpPr txBox="1"/>
          <p:nvPr/>
        </p:nvSpPr>
        <p:spPr>
          <a:xfrm flipH="1">
            <a:off x="3456100" y="3651726"/>
            <a:ext cx="208892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0" y="1512044"/>
            <a:ext cx="3034909" cy="1872000"/>
          </a:xfrm>
          <a:prstGeom prst="rect">
            <a:avLst/>
          </a:prstGeom>
        </p:spPr>
      </p:pic>
      <p:pic>
        <p:nvPicPr>
          <p:cNvPr id="8194" name="Picture 2" descr="“猫狗大战 kaggle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94" y="1609844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文本框 20"/>
          <p:cNvSpPr txBox="1"/>
          <p:nvPr/>
        </p:nvSpPr>
        <p:spPr>
          <a:xfrm flipH="1">
            <a:off x="5143754" y="3456261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Dogs vs. Cats in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Kaggle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文本框 20"/>
          <p:cNvSpPr txBox="1"/>
          <p:nvPr/>
        </p:nvSpPr>
        <p:spPr>
          <a:xfrm flipH="1">
            <a:off x="1034372" y="3456261"/>
            <a:ext cx="2364121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Gradually increase filters, decrease spatial resolution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Softmax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/Logits/SVM as classifier end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Ensemble Learning can dramatically increase the performance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5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Object Detection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50" y="1512044"/>
            <a:ext cx="3120000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5148634" y="3528268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VEDAI UAV Object Detection Dataset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4" y="1512044"/>
            <a:ext cx="397229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726067" y="3534568"/>
            <a:ext cx="3630478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Classification + multi-object localization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1044176" y="3777183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CNN for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Regression Assignment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Region Proposal(R-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vs. Sliding Window(Yolo, SSD)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 only Localization but also object contour(Mask r-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9" grpId="0"/>
      <p:bldP spid="1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1296020"/>
            <a:ext cx="7391671" cy="1872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7" y="3312244"/>
            <a:ext cx="345638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LSART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VOT 2017 Championship</a:t>
            </a:r>
          </a:p>
        </p:txBody>
      </p:sp>
      <p:sp>
        <p:nvSpPr>
          <p:cNvPr id="13" name="文本框 20"/>
          <p:cNvSpPr txBox="1"/>
          <p:nvPr/>
        </p:nvSpPr>
        <p:spPr>
          <a:xfrm flipH="1">
            <a:off x="1044176" y="3662702"/>
            <a:ext cx="7956948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Exploit both the KRR and CNN as two complementary regressions for visual tracking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focuses on the small localized region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KRR focuses on the holistic target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Huchuan</a:t>
            </a:r>
            <a:r>
              <a:rPr lang="en-US" altLang="zh-CN" sz="900" dirty="0" smtClean="0"/>
              <a:t> Lu et al.(</a:t>
            </a:r>
            <a:r>
              <a:rPr lang="en-US" altLang="zh-CN" sz="900" dirty="0"/>
              <a:t>DUT</a:t>
            </a:r>
            <a:r>
              <a:rPr lang="en-US" altLang="zh-CN" sz="900" dirty="0" smtClean="0"/>
              <a:t>), “Learning </a:t>
            </a:r>
            <a:r>
              <a:rPr lang="en-US" altLang="zh-CN" sz="900" dirty="0"/>
              <a:t>Spatial-Aware Regressions for Visual Tracking</a:t>
            </a:r>
            <a:r>
              <a:rPr lang="en-US" altLang="zh-CN" sz="900" dirty="0" smtClean="0"/>
              <a:t>”. VOT 2017 Championship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1" grpId="0"/>
      <p:bldP spid="13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2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Application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468114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Visual Slam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1" y="1368028"/>
            <a:ext cx="2096640" cy="1872000"/>
          </a:xfrm>
          <a:prstGeom prst="rect">
            <a:avLst/>
          </a:prstGeom>
        </p:spPr>
      </p:pic>
      <p:pic>
        <p:nvPicPr>
          <p:cNvPr id="9218" name="Picture 2" descr="这里写图片描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2" y="1368028"/>
            <a:ext cx="3096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0"/>
          <p:cNvSpPr txBox="1"/>
          <p:nvPr/>
        </p:nvSpPr>
        <p:spPr>
          <a:xfrm flipH="1">
            <a:off x="1044176" y="3669415"/>
            <a:ext cx="8064897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two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isolated network(Depth CNN &amp; Pose CNN) to predict depth &amp; camera pose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Base on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photometric consistency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See more on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-Net(also compute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optic flow/scene flow/3D point cloud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1044176" y="3312244"/>
            <a:ext cx="367240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SfM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Learner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– CVPR 2017 from Google</a:t>
            </a:r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Tinghui</a:t>
            </a:r>
            <a:r>
              <a:rPr lang="en-US" altLang="zh-CN" sz="900" dirty="0" smtClean="0"/>
              <a:t> </a:t>
            </a:r>
            <a:r>
              <a:rPr lang="en-US" altLang="zh-CN" sz="900" dirty="0"/>
              <a:t>Zhou</a:t>
            </a:r>
            <a:r>
              <a:rPr lang="en-US" altLang="zh-CN" sz="900" dirty="0" smtClean="0"/>
              <a:t> et al.(Google), “Accelerating Very Deep Convolutional Networks for Classification and Detection”. CVPR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Road Map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Mind Maps for Research on Deep Learning Object Recognition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25" y="1656059"/>
            <a:ext cx="612327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Introduction of CNN Development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for mobile application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Development of CNN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990" y="1512044"/>
            <a:ext cx="4841144" cy="2880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772370" y="280818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21252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6698" y="251999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40868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51221" y="2113248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492450" y="3960316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92450" y="1681200"/>
            <a:ext cx="648072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0"/>
          <p:cNvSpPr txBox="1"/>
          <p:nvPr/>
        </p:nvSpPr>
        <p:spPr>
          <a:xfrm flipH="1">
            <a:off x="756146" y="935980"/>
            <a:ext cx="2088925" cy="46166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CONTENT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0122" y="2299195"/>
            <a:ext cx="2088925" cy="1296144"/>
            <a:chOff x="540122" y="2376140"/>
            <a:chExt cx="2088925" cy="1296144"/>
          </a:xfrm>
        </p:grpSpPr>
        <p:sp>
          <p:nvSpPr>
            <p:cNvPr id="2" name="椭圆 1"/>
            <p:cNvSpPr/>
            <p:nvPr/>
          </p:nvSpPr>
          <p:spPr>
            <a:xfrm>
              <a:off x="1260202" y="2376140"/>
              <a:ext cx="648072" cy="648072"/>
            </a:xfrm>
            <a:prstGeom prst="ellipse">
              <a:avLst/>
            </a:prstGeom>
            <a:solidFill>
              <a:srgbClr val="2829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I</a:t>
              </a:r>
              <a:endParaRPr lang="zh-CN" altLang="en-US" sz="3200" dirty="0"/>
            </a:p>
          </p:txBody>
        </p:sp>
        <p:sp>
          <p:nvSpPr>
            <p:cNvPr id="5" name="文本框 20"/>
            <p:cNvSpPr txBox="1"/>
            <p:nvPr/>
          </p:nvSpPr>
          <p:spPr>
            <a:xfrm flipH="1">
              <a:off x="540122" y="3364507"/>
              <a:ext cx="2088925" cy="30777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方正细黑一简体" panose="02010601030101010101" pitchFamily="2" charset="-122"/>
                  <a:sym typeface="Arial" panose="020B0604020202020204" pitchFamily="34" charset="0"/>
                </a:rPr>
                <a:t>What is DL?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34288" y="2309068"/>
            <a:ext cx="2088925" cy="1276399"/>
            <a:chOff x="2124298" y="2376140"/>
            <a:chExt cx="2088925" cy="1276399"/>
          </a:xfrm>
        </p:grpSpPr>
        <p:sp>
          <p:nvSpPr>
            <p:cNvPr id="6" name="文本框 20"/>
            <p:cNvSpPr txBox="1"/>
            <p:nvPr/>
          </p:nvSpPr>
          <p:spPr>
            <a:xfrm flipH="1">
              <a:off x="2124298" y="3344762"/>
              <a:ext cx="2088925" cy="30777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方正细黑一简体" panose="02010601030101010101" pitchFamily="2" charset="-122"/>
                  <a:sym typeface="Arial" panose="020B0604020202020204" pitchFamily="34" charset="0"/>
                </a:rPr>
                <a:t>Application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2844378" y="2376140"/>
              <a:ext cx="648072" cy="648072"/>
            </a:xfrm>
            <a:prstGeom prst="ellipse">
              <a:avLst/>
            </a:prstGeom>
            <a:solidFill>
              <a:srgbClr val="2829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/>
                <a:t>II</a:t>
              </a:r>
              <a:endParaRPr lang="zh-CN" altLang="en-US" sz="32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528454" y="2309068"/>
            <a:ext cx="2088925" cy="1276399"/>
            <a:chOff x="3996506" y="2376140"/>
            <a:chExt cx="2088925" cy="1276399"/>
          </a:xfrm>
        </p:grpSpPr>
        <p:sp>
          <p:nvSpPr>
            <p:cNvPr id="7" name="文本框 20"/>
            <p:cNvSpPr txBox="1"/>
            <p:nvPr/>
          </p:nvSpPr>
          <p:spPr>
            <a:xfrm flipH="1">
              <a:off x="3996506" y="3344762"/>
              <a:ext cx="2088925" cy="30777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Road Map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717279" y="2376140"/>
              <a:ext cx="648072" cy="648072"/>
            </a:xfrm>
            <a:prstGeom prst="ellipse">
              <a:avLst/>
            </a:prstGeom>
            <a:solidFill>
              <a:srgbClr val="2829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III</a:t>
              </a:r>
              <a:endParaRPr lang="zh-CN" altLang="en-US" sz="28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22620" y="2299195"/>
            <a:ext cx="2088925" cy="1296144"/>
            <a:chOff x="5940722" y="2376140"/>
            <a:chExt cx="2088925" cy="1296144"/>
          </a:xfrm>
        </p:grpSpPr>
        <p:sp>
          <p:nvSpPr>
            <p:cNvPr id="8" name="文本框 20"/>
            <p:cNvSpPr txBox="1"/>
            <p:nvPr/>
          </p:nvSpPr>
          <p:spPr>
            <a:xfrm flipH="1">
              <a:off x="5940722" y="3364507"/>
              <a:ext cx="2088925" cy="30777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方正细黑一简体" panose="02010601030101010101" pitchFamily="2" charset="-122"/>
                  <a:sym typeface="Arial" panose="020B0604020202020204" pitchFamily="34" charset="0"/>
                </a:rPr>
                <a:t>Start a Project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661495" y="2376140"/>
              <a:ext cx="648072" cy="648072"/>
            </a:xfrm>
            <a:prstGeom prst="ellipse">
              <a:avLst/>
            </a:prstGeom>
            <a:solidFill>
              <a:srgbClr val="2829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00" dirty="0"/>
                <a:t>IV</a:t>
              </a:r>
              <a:endParaRPr lang="zh-CN" altLang="en-US" sz="26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516786" y="2299195"/>
            <a:ext cx="2088925" cy="1296144"/>
            <a:chOff x="5940722" y="2376140"/>
            <a:chExt cx="2088925" cy="1296144"/>
          </a:xfrm>
        </p:grpSpPr>
        <p:sp>
          <p:nvSpPr>
            <p:cNvPr id="18" name="文本框 20"/>
            <p:cNvSpPr txBox="1"/>
            <p:nvPr/>
          </p:nvSpPr>
          <p:spPr>
            <a:xfrm flipH="1">
              <a:off x="5940722" y="3364507"/>
              <a:ext cx="2088925" cy="307777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lvl="0" algn="ctr"/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方正细黑一简体" panose="02010601030101010101" pitchFamily="2" charset="-122"/>
                  <a:sym typeface="Arial" panose="020B0604020202020204" pitchFamily="34" charset="0"/>
                </a:rPr>
                <a:t>Work Plan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661495" y="2376140"/>
              <a:ext cx="648072" cy="648072"/>
            </a:xfrm>
            <a:prstGeom prst="ellipse">
              <a:avLst/>
            </a:prstGeom>
            <a:solidFill>
              <a:srgbClr val="2829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600" dirty="0" smtClean="0"/>
                <a:t>V</a:t>
              </a:r>
              <a:endParaRPr lang="zh-CN" altLang="en-US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AlexNet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2012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16.4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11265" name="Picture 1" descr="C://Users/Administrator/AppData/Local/YNote/data/conson0214@163.com/063624192eb24dddbeaf05de3ae070ee/clip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94" y="1593879"/>
            <a:ext cx="57342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20"/>
          <p:cNvSpPr txBox="1"/>
          <p:nvPr/>
        </p:nvSpPr>
        <p:spPr>
          <a:xfrm flipH="1">
            <a:off x="1044176" y="3600276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 CNN won the ImageNet Challenge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First time, Group Convolution Concept proposed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First time, Use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Relu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as activation function(used in the following networks till now)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A. </a:t>
            </a:r>
            <a:r>
              <a:rPr lang="en-US" altLang="zh-CN" sz="900" dirty="0" err="1" smtClean="0"/>
              <a:t>Krizhevsky</a:t>
            </a:r>
            <a:r>
              <a:rPr lang="en-US" altLang="zh-CN" sz="900" dirty="0" smtClean="0"/>
              <a:t> et al.(Toronto), “ImageNet Classification with Deep Convolutional Neural Networks”. NIPS 2012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VGGNet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2014 ImageNet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9.9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6" y="3600276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Deep, 16/19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layers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Conv+Pooling+FC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Too much Parameters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~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138,000,000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9" y="1584156"/>
            <a:ext cx="3187826" cy="1872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K. </a:t>
            </a:r>
            <a:r>
              <a:rPr lang="en-US" altLang="zh-CN" sz="900" dirty="0" err="1" smtClean="0"/>
              <a:t>Simonyan</a:t>
            </a:r>
            <a:r>
              <a:rPr lang="en-US" altLang="zh-CN" sz="900" dirty="0" smtClean="0"/>
              <a:t> et al.(Oxford), “Very Deep Convolutional Networks for Large-Scale Image Recognition”. ICLR 2015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2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4" y="1007697"/>
            <a:ext cx="684076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GoogLeNet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 – 2014 ImageNet Championship (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9.2%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20"/>
          <p:cNvSpPr txBox="1"/>
          <p:nvPr/>
        </p:nvSpPr>
        <p:spPr>
          <a:xfrm flipH="1">
            <a:off x="1044175" y="3384252"/>
            <a:ext cx="7560841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Much less Parameters ~5,000,000(1/12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1/27 of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VGGNet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1x1 convolution(Network in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Group Convolution(Inception Module)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FC with Average Pooling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2" y="1512044"/>
            <a:ext cx="4238491" cy="1872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0443" y="210949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Inception module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6" y="1512044"/>
            <a:ext cx="3339934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C. </a:t>
            </a:r>
            <a:r>
              <a:rPr lang="en-US" altLang="zh-CN" sz="900" dirty="0" err="1" smtClean="0"/>
              <a:t>Szegedy</a:t>
            </a:r>
            <a:r>
              <a:rPr lang="en-US" altLang="zh-CN" sz="900" dirty="0" smtClean="0"/>
              <a:t> et al.(Google), “Going Deeper with Convolutions”. CVPR 2015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 Family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1014843" y="1656059"/>
            <a:ext cx="7560841" cy="255454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Inception-V2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Error 7.8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- Batch Normalization/two 3x3 replace 5x5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Inception-V3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5.6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	- Conv Factorization 3x3 -&gt; 3x1+1x3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Xception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Top-5 Error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5.5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lvl="0">
              <a:lnSpc>
                <a:spcPct val="16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	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Depth-wise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separable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convolution(separate depth conv &amp; spatial 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lvl="0">
              <a:lnSpc>
                <a:spcPct val="160000"/>
              </a:lnSpc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281942" y="4532605"/>
            <a:ext cx="8683115" cy="5078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S. </a:t>
            </a:r>
            <a:r>
              <a:rPr lang="en-US" altLang="zh-CN" sz="900" dirty="0" err="1" smtClean="0"/>
              <a:t>Ioffe</a:t>
            </a:r>
            <a:r>
              <a:rPr lang="en-US" altLang="zh-CN" sz="900" dirty="0" smtClean="0"/>
              <a:t> et al.(Google), “</a:t>
            </a:r>
            <a:r>
              <a:rPr lang="en-US" altLang="zh-CN" sz="900" dirty="0"/>
              <a:t>Batch Normalization: Accelerating Deep Network Training </a:t>
            </a:r>
            <a:r>
              <a:rPr lang="en-US" altLang="zh-CN" sz="900" dirty="0" smtClean="0"/>
              <a:t>by Reducing </a:t>
            </a:r>
            <a:r>
              <a:rPr lang="en-US" altLang="zh-CN" sz="900" dirty="0"/>
              <a:t>Internal Covariate Shift</a:t>
            </a:r>
            <a:r>
              <a:rPr lang="en-US" altLang="zh-CN" sz="900" dirty="0" smtClean="0"/>
              <a:t>”. PMLR</a:t>
            </a:r>
            <a:r>
              <a:rPr lang="en-US" altLang="zh-CN" sz="900" b="1" i="1" dirty="0"/>
              <a:t> </a:t>
            </a:r>
            <a:r>
              <a:rPr lang="en-US" altLang="zh-CN" sz="900" dirty="0" smtClean="0"/>
              <a:t> 2015</a:t>
            </a:r>
          </a:p>
          <a:p>
            <a:r>
              <a:rPr lang="en-US" altLang="zh-CN" sz="900" dirty="0"/>
              <a:t>C. </a:t>
            </a:r>
            <a:r>
              <a:rPr lang="en-US" altLang="zh-CN" sz="900" dirty="0" err="1"/>
              <a:t>Szegedy</a:t>
            </a:r>
            <a:r>
              <a:rPr lang="en-US" altLang="zh-CN" sz="900" dirty="0"/>
              <a:t> et al.(Google), </a:t>
            </a:r>
            <a:r>
              <a:rPr lang="en-US" altLang="zh-CN" sz="900" dirty="0" smtClean="0"/>
              <a:t>“</a:t>
            </a:r>
            <a:r>
              <a:rPr lang="en-US" altLang="zh-CN" sz="900" dirty="0"/>
              <a:t>Rethinking the Inception Architecture for Computer Vision</a:t>
            </a:r>
            <a:r>
              <a:rPr lang="en-US" altLang="zh-CN" sz="900" dirty="0" smtClean="0"/>
              <a:t>”. </a:t>
            </a:r>
            <a:r>
              <a:rPr lang="en-US" altLang="zh-CN" sz="900" dirty="0"/>
              <a:t>CVPR </a:t>
            </a:r>
            <a:r>
              <a:rPr lang="en-US" altLang="zh-CN" sz="900" dirty="0" smtClean="0"/>
              <a:t>2016</a:t>
            </a:r>
            <a:endParaRPr lang="en-US" altLang="zh-CN" sz="900" b="1" dirty="0" smtClean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r>
              <a:rPr lang="en-US" altLang="zh-CN" sz="900" dirty="0" smtClean="0"/>
              <a:t>F. </a:t>
            </a:r>
            <a:r>
              <a:rPr lang="en-US" altLang="zh-CN" sz="900" dirty="0" err="1" smtClean="0"/>
              <a:t>Chollet</a:t>
            </a:r>
            <a:r>
              <a:rPr lang="en-US" altLang="zh-CN" sz="900" dirty="0" smtClean="0"/>
              <a:t> et </a:t>
            </a:r>
            <a:r>
              <a:rPr lang="en-US" altLang="zh-CN" sz="900" dirty="0"/>
              <a:t>al.(Google), </a:t>
            </a:r>
            <a:r>
              <a:rPr lang="en-US" altLang="zh-CN" sz="900" dirty="0" smtClean="0"/>
              <a:t>“</a:t>
            </a:r>
            <a:r>
              <a:rPr lang="en-US" altLang="zh-CN" sz="900" dirty="0" err="1"/>
              <a:t>Xception</a:t>
            </a:r>
            <a:r>
              <a:rPr lang="en-US" altLang="zh-CN" sz="900" dirty="0"/>
              <a:t>: Deep Learning with </a:t>
            </a:r>
            <a:r>
              <a:rPr lang="en-US" altLang="zh-CN" sz="900" dirty="0" err="1"/>
              <a:t>Depthwise</a:t>
            </a:r>
            <a:r>
              <a:rPr lang="en-US" altLang="zh-CN" sz="900" dirty="0"/>
              <a:t> Separable Convolutions</a:t>
            </a:r>
            <a:r>
              <a:rPr lang="en-US" altLang="zh-CN" sz="900" dirty="0" smtClean="0"/>
              <a:t>”. </a:t>
            </a:r>
            <a:r>
              <a:rPr lang="en-US" altLang="zh-CN" sz="900" dirty="0"/>
              <a:t>CVPR </a:t>
            </a:r>
            <a:r>
              <a:rPr lang="en-US" altLang="zh-CN" sz="900" dirty="0" smtClean="0"/>
              <a:t>2017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1073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–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2015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ImageNet Championship (Top-5 Error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4.49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%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        2016 CVPR best paper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24" y="1656059"/>
            <a:ext cx="3123259" cy="1872000"/>
          </a:xfrm>
          <a:prstGeom prst="rect">
            <a:avLst/>
          </a:prstGeom>
        </p:spPr>
      </p:pic>
      <p:pic>
        <p:nvPicPr>
          <p:cNvPr id="1025" name="Picture 1" descr="C://Users/Administrator/AppData/Local/YNote/data/conson0214@163.com/b5f227dd678d4a4a9afa797b3076ee8a/clipbo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7" y="1656059"/>
            <a:ext cx="334840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0"/>
          <p:cNvSpPr txBox="1"/>
          <p:nvPr/>
        </p:nvSpPr>
        <p:spPr>
          <a:xfrm flipH="1">
            <a:off x="1044176" y="3816300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Shortcut connection/solve Gradient vanishing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Break the depth limitation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92850" y="168950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Residual block</a:t>
            </a:r>
            <a:endParaRPr lang="zh-CN" altLang="en-US" sz="1200" dirty="0"/>
          </a:p>
        </p:txBody>
      </p:sp>
      <p:sp>
        <p:nvSpPr>
          <p:cNvPr id="10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KM He et al.(Microsoft), “</a:t>
            </a:r>
            <a:r>
              <a:rPr lang="en-US" altLang="zh-CN" sz="900" dirty="0"/>
              <a:t>Deep Residual Learning for Image Recognition</a:t>
            </a:r>
            <a:r>
              <a:rPr lang="en-US" altLang="zh-CN" sz="900" dirty="0" smtClean="0"/>
              <a:t>”. CVPR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1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Inception-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ResNeXt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(Top-5 Error 4.9% &amp; 4.4%)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853075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Inception Module + shortcut connection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10" y="1656059"/>
            <a:ext cx="2779052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274" y="1656059"/>
            <a:ext cx="1562013" cy="1872000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4644578" y="3660928"/>
            <a:ext cx="3672410" cy="43704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Residual block + Group conv(</a:t>
            </a:r>
            <a:r>
              <a:rPr lang="en-US" altLang="zh-CN" sz="1400" b="1" dirty="0"/>
              <a:t>cardinality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680396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C. </a:t>
            </a:r>
            <a:r>
              <a:rPr lang="en-US" altLang="zh-CN" sz="900" dirty="0" err="1" smtClean="0"/>
              <a:t>Szegedy</a:t>
            </a:r>
            <a:r>
              <a:rPr lang="en-US" altLang="zh-CN" sz="900" dirty="0" smtClean="0"/>
              <a:t> et al.(Google), “</a:t>
            </a:r>
            <a:r>
              <a:rPr lang="en-US" altLang="zh-CN" sz="900" dirty="0"/>
              <a:t>Inception-v4, Inception-</a:t>
            </a:r>
            <a:r>
              <a:rPr lang="en-US" altLang="zh-CN" sz="900" dirty="0" err="1"/>
              <a:t>ResNet</a:t>
            </a:r>
            <a:r>
              <a:rPr lang="en-US" altLang="zh-CN" sz="900" dirty="0"/>
              <a:t> </a:t>
            </a:r>
            <a:r>
              <a:rPr lang="en-US" altLang="zh-CN" sz="900" dirty="0" smtClean="0"/>
              <a:t>and the </a:t>
            </a:r>
            <a:r>
              <a:rPr lang="en-US" altLang="zh-CN" sz="900" dirty="0"/>
              <a:t>Impact of Residual Connections on Learning</a:t>
            </a:r>
            <a:r>
              <a:rPr lang="en-US" altLang="zh-CN" sz="900" dirty="0" smtClean="0"/>
              <a:t>”. AAAI 2017</a:t>
            </a:r>
          </a:p>
          <a:p>
            <a:r>
              <a:rPr lang="en-US" altLang="zh-CN" sz="900" dirty="0" smtClean="0"/>
              <a:t>S. </a:t>
            </a:r>
            <a:r>
              <a:rPr lang="en-US" altLang="zh-CN" sz="900" dirty="0" err="1" smtClean="0"/>
              <a:t>Xie</a:t>
            </a:r>
            <a:r>
              <a:rPr lang="en-US" altLang="zh-CN" sz="900" dirty="0" smtClean="0"/>
              <a:t> et </a:t>
            </a:r>
            <a:r>
              <a:rPr lang="en-US" altLang="zh-CN" sz="900" dirty="0"/>
              <a:t>al</a:t>
            </a:r>
            <a:r>
              <a:rPr lang="en-US" altLang="zh-CN" sz="900" dirty="0" smtClean="0"/>
              <a:t>.(Facebook), “</a:t>
            </a:r>
            <a:r>
              <a:rPr lang="en-US" altLang="zh-CN" sz="900" dirty="0"/>
              <a:t>Aggregated Residual Transformations for Deep Neural Networks</a:t>
            </a:r>
            <a:r>
              <a:rPr lang="en-US" altLang="zh-CN" sz="900" dirty="0" smtClean="0"/>
              <a:t>”. CVPR 2017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48107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/>
      <p:bldP spid="12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Cost Comparison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35772"/>
              </p:ext>
            </p:extLst>
          </p:nvPr>
        </p:nvGraphicFramePr>
        <p:xfrm>
          <a:off x="1212152" y="1656059"/>
          <a:ext cx="6000752" cy="181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0188"/>
                <a:gridCol w="1500188"/>
                <a:gridCol w="1500188"/>
                <a:gridCol w="150018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Model Size(MB)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Mult</a:t>
                      </a:r>
                      <a:r>
                        <a:rPr lang="en-US" altLang="zh-CN" dirty="0" smtClean="0"/>
                        <a:t>-Adds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Million Para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AlexNet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VGG16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GooLeNet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~50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Inception-V3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23.2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68" y="1584260"/>
            <a:ext cx="2989222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40" y="405502"/>
            <a:ext cx="1990911" cy="360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Replace part of 3x3 filters with 1x1 filters(small network)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Decrease the number of input channels to 3x3 filters(small network)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Downsample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late in the network, conv layers has large activation map(high accuracy)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8474" y="316903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Fire module</a:t>
            </a:r>
            <a:endParaRPr lang="zh-CN" alt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7236866" y="2067002"/>
            <a:ext cx="136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/>
              <a:t>SqueezeNet</a:t>
            </a:r>
            <a:endParaRPr lang="en-US" altLang="zh-CN" sz="1200" dirty="0" smtClean="0"/>
          </a:p>
          <a:p>
            <a:r>
              <a:rPr lang="en-US" altLang="zh-CN" sz="1200" dirty="0" smtClean="0"/>
              <a:t>Structure</a:t>
            </a:r>
            <a:endParaRPr lang="zh-CN" altLang="en-US" sz="1200" dirty="0"/>
          </a:p>
        </p:txBody>
      </p:sp>
      <p:sp>
        <p:nvSpPr>
          <p:cNvPr id="10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Song Han et al.(Stanford), “</a:t>
            </a:r>
            <a:r>
              <a:rPr lang="en-US" altLang="zh-CN" sz="900" dirty="0"/>
              <a:t>SQUEEZENET: ALEXNET-LEVEL ACCURACY </a:t>
            </a:r>
            <a:r>
              <a:rPr lang="en-US" altLang="zh-CN" sz="900" dirty="0" smtClean="0"/>
              <a:t>WITH 50X </a:t>
            </a:r>
            <a:r>
              <a:rPr lang="en-US" altLang="zh-CN" sz="900" dirty="0"/>
              <a:t>FEWER PARAMETERS AND &lt;0.5MB MODEL SIZE</a:t>
            </a:r>
            <a:r>
              <a:rPr lang="en-US" altLang="zh-CN" sz="900" dirty="0" smtClean="0"/>
              <a:t>”. ICLR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SqueezeNet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(ICLR-2017, Stanford)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5" y="3672284"/>
            <a:ext cx="7560841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Small Network, but high compute cost(large activation map)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Nothing Fresh in architecture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3" y="1557879"/>
            <a:ext cx="5391359" cy="187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04883" y="3290196"/>
            <a:ext cx="5391360" cy="124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Song Han et al.(Stanford), “</a:t>
            </a:r>
            <a:r>
              <a:rPr lang="en-US" altLang="zh-CN" sz="900" dirty="0"/>
              <a:t>SQUEEZENET: ALEXNET-LEVEL ACCURACY </a:t>
            </a:r>
            <a:r>
              <a:rPr lang="en-US" altLang="zh-CN" sz="900" dirty="0" smtClean="0"/>
              <a:t>WITH 50X </a:t>
            </a:r>
            <a:r>
              <a:rPr lang="en-US" altLang="zh-CN" sz="900" dirty="0"/>
              <a:t>FEWER PARAMETERS AND &lt;0.5MB MODEL SIZE</a:t>
            </a:r>
            <a:r>
              <a:rPr lang="en-US" altLang="zh-CN" sz="900" dirty="0" smtClean="0"/>
              <a:t>”. ICLR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8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181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DL?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MobileNet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(CVPR-2017, Google)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 conv filter for 1 channel(totally separate spatial conv &amp; depth conv)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compute cost(compare with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equivalent accuracy level(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SqueezeNet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,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AlexNet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42" y="1557879"/>
            <a:ext cx="1512727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38" y="2046204"/>
            <a:ext cx="2705100" cy="89535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 rot="5400000">
            <a:off x="5652690" y="230413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Andrew G. Howard et al.(Google), “</a:t>
            </a:r>
            <a:r>
              <a:rPr lang="en-US" altLang="zh-CN" sz="900" dirty="0" err="1"/>
              <a:t>MobileNets</a:t>
            </a:r>
            <a:r>
              <a:rPr lang="en-US" altLang="zh-CN" sz="900" dirty="0"/>
              <a:t>: Efficient Convolutional Neural Networks for Mobile </a:t>
            </a:r>
            <a:r>
              <a:rPr lang="en-US" altLang="zh-CN" sz="900" dirty="0" smtClean="0"/>
              <a:t>Vision Applications”.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16465" y="3441452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Depth-wise conv + Point-wise conv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9479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Channel shuffle for less cross-talk between channels(group conv issue)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1x1 group conv to reduce compute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Residual block to raise accuracy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2" y="1557879"/>
            <a:ext cx="4203244" cy="187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42" y="1557879"/>
            <a:ext cx="3240000" cy="1872000"/>
          </a:xfrm>
          <a:prstGeom prst="rect">
            <a:avLst/>
          </a:prstGeom>
        </p:spPr>
      </p:pic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XY Zhang et al.(Face++), “</a:t>
            </a:r>
            <a:r>
              <a:rPr lang="en-US" altLang="zh-CN" sz="900" dirty="0" err="1"/>
              <a:t>ShuffleNet</a:t>
            </a:r>
            <a:r>
              <a:rPr lang="en-US" altLang="zh-CN" sz="900" dirty="0"/>
              <a:t>: An Extremely Efficient Convolutional Neural Network for </a:t>
            </a:r>
            <a:r>
              <a:rPr lang="en-US" altLang="zh-CN" sz="900" dirty="0" smtClean="0"/>
              <a:t>Mobile Devices”. CVPR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81604" y="3429879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Channel shuffle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5148634" y="1194395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Residual block</a:t>
            </a:r>
          </a:p>
          <a:p>
            <a:pPr algn="ctr"/>
            <a:r>
              <a:rPr lang="en-US" altLang="zh-CN" sz="1200" dirty="0" smtClean="0"/>
              <a:t>+</a:t>
            </a:r>
            <a:r>
              <a:rPr lang="en-US" altLang="zh-CN" sz="1200" dirty="0" err="1" smtClean="0"/>
              <a:t>DWConv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38654" y="3360500"/>
            <a:ext cx="1403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1x1 </a:t>
            </a:r>
            <a:r>
              <a:rPr lang="en-US" altLang="zh-CN" sz="1200" dirty="0" err="1" smtClean="0"/>
              <a:t>GConv</a:t>
            </a:r>
            <a:endParaRPr lang="en-US" altLang="zh-CN" sz="1200" dirty="0" smtClean="0"/>
          </a:p>
          <a:p>
            <a:pPr algn="ctr"/>
            <a:r>
              <a:rPr lang="en-US" altLang="zh-CN" sz="1200" dirty="0" smtClean="0"/>
              <a:t>+Channel shuffle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7461208" y="1315474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Add-&gt;</a:t>
            </a:r>
            <a:r>
              <a:rPr lang="en-US" altLang="zh-CN" sz="1200" dirty="0" err="1" smtClean="0"/>
              <a:t>Concat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6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ShuffleNet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(CVPR-2017,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Lower Complexity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Higher Accuracy than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MobileNet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8" y="1557879"/>
            <a:ext cx="4492800" cy="1872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XY Zhang et al.(Face++), “</a:t>
            </a:r>
            <a:r>
              <a:rPr lang="en-US" altLang="zh-CN" sz="900" dirty="0" err="1"/>
              <a:t>ShuffleNet</a:t>
            </a:r>
            <a:r>
              <a:rPr lang="en-US" altLang="zh-CN" sz="900" dirty="0"/>
              <a:t>: An Extremely Efficient Convolutional Neural Network for </a:t>
            </a:r>
            <a:r>
              <a:rPr lang="en-US" altLang="zh-CN" sz="900" dirty="0" smtClean="0"/>
              <a:t>Mobile Devices”. CVPR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Small CNN Conclusion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Separate convolution thoroughly (X-conv + Y-conv + Depth-conv)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Raise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utilization of channel information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Residual block + Group Conv would be standard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15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Introduction of CNN Development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Small CNN for mobile application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Network Compression 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2800" dirty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Network Compression Branches</a:t>
            </a:r>
            <a:endParaRPr lang="zh-CN" altLang="en-US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Knowledge(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Teacher-student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Framework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Structure Pruning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/Channel Pruning)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Quantizing parameters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Compression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/Hashed-Net)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Low-bit Representation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XOR-net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, DOREFA-net, Squeeze the Last Bit)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Decomposition(Singular Value Decomposition/Tucker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89677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Distilling Knowledge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281942" y="4798746"/>
            <a:ext cx="8496944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Geoffrey </a:t>
            </a:r>
            <a:r>
              <a:rPr lang="en-US" altLang="zh-CN" sz="900" dirty="0"/>
              <a:t>Hinton et al</a:t>
            </a:r>
            <a:r>
              <a:rPr lang="en-US" altLang="zh-CN" sz="900" dirty="0" smtClean="0"/>
              <a:t>.(Google), </a:t>
            </a:r>
            <a:r>
              <a:rPr lang="en-US" altLang="zh-CN" sz="900" dirty="0"/>
              <a:t>“Distilling the Knowledge in a Neural Network”. </a:t>
            </a:r>
            <a:r>
              <a:rPr lang="en-US" altLang="zh-CN" sz="900" dirty="0" smtClean="0"/>
              <a:t>NIPS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6" y="2023354"/>
            <a:ext cx="4860000" cy="1080000"/>
          </a:xfrm>
          <a:prstGeom prst="rect">
            <a:avLst/>
          </a:prstGeom>
        </p:spPr>
      </p:pic>
      <p:sp>
        <p:nvSpPr>
          <p:cNvPr id="14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Teacher-student Framework(Transfer learning)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Soft Target -&gt; Change Classification to Regression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Ensemble Learning to get high performance(More than 1 teacher)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1" y="1663354"/>
            <a:ext cx="3898940" cy="1800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0202" y="3323277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Teacher-student framework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537069" y="3103354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Soft Target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82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 flipH="1">
            <a:off x="540121" y="1656059"/>
            <a:ext cx="7920880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Lei Jimmy Ba et al(Toronto)., “</a:t>
            </a:r>
            <a:r>
              <a:rPr lang="en-US" altLang="zh-CN" sz="1400" dirty="0" smtClean="0"/>
              <a:t>Do Deep Nets Really Need to be Deep?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2014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Ping Luo et al(CUHK)., “Face Model Compression by Distilling Knowledge from Neurons”, AAAI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Guobin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Chen(NEC &amp; Missouri)., “Learning Efficient Object Detection Models with Knowledge Distillation”, NIPS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Junho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Yim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et al(KAIST).,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A Gift from Knowledge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Distillation: Fast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Optimization, Network Minimization and Transfer Learning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CVPR 2017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Pruning/Sparse Connection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Quantization/Weight sharing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Huffman Encoding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1557879"/>
            <a:ext cx="4401344" cy="187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74" y="1315474"/>
            <a:ext cx="2009589" cy="1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r="12164"/>
          <a:stretch/>
        </p:blipFill>
        <p:spPr>
          <a:xfrm>
            <a:off x="4778072" y="2663259"/>
            <a:ext cx="3470792" cy="187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2890" y="158743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7410735" y="3683317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Quantization</a:t>
            </a:r>
            <a:endParaRPr lang="zh-CN" altLang="en-US" sz="1200" dirty="0"/>
          </a:p>
        </p:txBody>
      </p:sp>
      <p:sp>
        <p:nvSpPr>
          <p:cNvPr id="14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80282" y="3322260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Whole deep compression work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2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Almost no 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Combining with small network would be more useful in embedded platform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High model interpretation cost? Need to be verified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481931"/>
            <a:ext cx="6096000" cy="207645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Pruning &amp; Quantization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/>
              <a:t>Song </a:t>
            </a:r>
            <a:r>
              <a:rPr lang="en-US" altLang="zh-CN" sz="900" dirty="0" smtClean="0"/>
              <a:t>Han et al(Stanford)., “</a:t>
            </a:r>
            <a:r>
              <a:rPr lang="en-US" altLang="zh-CN" sz="900" dirty="0"/>
              <a:t>DEEP COMPRESSION: COMPRESSING DEEP </a:t>
            </a:r>
            <a:r>
              <a:rPr lang="en-US" altLang="zh-CN" sz="900" dirty="0" smtClean="0"/>
              <a:t>NEURALNETWORKS </a:t>
            </a:r>
            <a:r>
              <a:rPr lang="en-US" altLang="zh-CN" sz="900" dirty="0"/>
              <a:t>WITH PRUNING, TRAINED </a:t>
            </a:r>
            <a:r>
              <a:rPr lang="en-US" altLang="zh-CN" sz="900" dirty="0" smtClean="0"/>
              <a:t>QUANTIZATION AND </a:t>
            </a:r>
            <a:r>
              <a:rPr lang="en-US" altLang="zh-CN" sz="900" dirty="0"/>
              <a:t>HUFFMAN CODING</a:t>
            </a:r>
            <a:r>
              <a:rPr lang="en-US" altLang="zh-CN" sz="900" dirty="0" smtClean="0"/>
              <a:t>”. ICLR 2016(Best Paper)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4218" y="3274757"/>
            <a:ext cx="6192688" cy="246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C://Users/Administrator/AppData/Local/YNote/data/conson0214@163.com/07251c185a0f40d7bfa03a1d03745383/clip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" y="1656060"/>
            <a:ext cx="33969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“perceptr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86" y="1656060"/>
            <a:ext cx="36831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From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Neurons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to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Perceptron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4068514" y="2952204"/>
            <a:ext cx="648072" cy="323876"/>
          </a:xfrm>
          <a:prstGeom prst="rightArrow">
            <a:avLst>
              <a:gd name="adj1" fmla="val 50000"/>
              <a:gd name="adj2" fmla="val 90638"/>
            </a:avLst>
          </a:prstGeom>
          <a:solidFill>
            <a:srgbClr val="181C1F"/>
          </a:solidFill>
          <a:ln w="76200">
            <a:noFil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Rosenblatt, Frank et al.(Cornell Aeronautical Laboratory), “</a:t>
            </a:r>
            <a:r>
              <a:rPr lang="en-US" altLang="zh-CN" sz="900" dirty="0"/>
              <a:t>The Perceptron: A Probabilistic Model for Information Storage and Organization in the Brain</a:t>
            </a:r>
            <a:r>
              <a:rPr lang="en-US" altLang="zh-CN" sz="900" dirty="0" smtClean="0"/>
              <a:t>”. Psychological Review 1958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 Pruning, Lower model interpretation cost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Compute mask β by solving a optimization problem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Add </a:t>
            </a:r>
            <a:r>
              <a:rPr lang="en-US" altLang="zh-CN" sz="1400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sampler</a:t>
            </a:r>
            <a:r>
              <a:rPr lang="en-US" altLang="zh-CN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block for multi-branch networks(e.g.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ResNet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32" y="1557879"/>
            <a:ext cx="4121835" cy="18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58" y="1315474"/>
            <a:ext cx="2679566" cy="6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91" y="2088284"/>
            <a:ext cx="2106947" cy="1872000"/>
          </a:xfrm>
          <a:prstGeom prst="rect">
            <a:avLst/>
          </a:prstGeom>
        </p:spPr>
      </p:pic>
      <p:sp>
        <p:nvSpPr>
          <p:cNvPr id="9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YH He et al(Face++)., “</a:t>
            </a:r>
            <a:r>
              <a:rPr lang="en-US" altLang="zh-CN" sz="900" dirty="0"/>
              <a:t>Channel Pruning for Accelerating Very Deep Neural Networks</a:t>
            </a:r>
            <a:r>
              <a:rPr lang="en-US" altLang="zh-CN" sz="900" dirty="0" smtClean="0"/>
              <a:t>”. ICCV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80282" y="3322260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Channel pruning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982876" y="3894809"/>
            <a:ext cx="2664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Add sampler for multi-branch networks</a:t>
            </a:r>
            <a:endParaRPr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777991" y="1052164"/>
            <a:ext cx="2664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Optimize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39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Channel Pruning (ICCV-2017, Face++)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384252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Accuracy Lost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Need fine-tune after pruning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More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hyper-para(regular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coefficient </a:t>
            </a:r>
            <a:r>
              <a:rPr lang="el-GR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λ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compress ratio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) need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be manually set, increase tuning difficult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71" y="1413879"/>
            <a:ext cx="4165713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YH He et al(Face++)., “</a:t>
            </a:r>
            <a:r>
              <a:rPr lang="en-US" altLang="zh-CN" sz="900" dirty="0"/>
              <a:t>Channel Pruning for Accelerating Very Deep Neural Networks</a:t>
            </a:r>
            <a:r>
              <a:rPr lang="en-US" altLang="zh-CN" sz="900" dirty="0" smtClean="0"/>
              <a:t>”. ICCV 2017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3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78175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Yuhui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He et al(Face++)., “</a:t>
            </a:r>
            <a:r>
              <a:rPr lang="en-US" altLang="zh-CN" sz="1400" b="1" dirty="0"/>
              <a:t>Channel Pruning</a:t>
            </a:r>
            <a:r>
              <a:rPr lang="en-US" altLang="zh-CN" sz="1400" dirty="0"/>
              <a:t> for Accelerating Very Deep Neural Networks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ICCV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W. Chen et al(Washington)., “Compressing Neural Networks with the Hashing Trick”, ICML 2015</a:t>
            </a: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 Bit Representation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What to be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binarized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?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 Weights, Activation, 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Gradients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(low Memory cost)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Use scaling factor to improve accuracy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Change dot function to </a:t>
            </a:r>
            <a:r>
              <a:rPr lang="en-US" altLang="zh-CN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Xnor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calculation(low Compute cost)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Mohammad </a:t>
            </a:r>
            <a:r>
              <a:rPr lang="en-US" altLang="zh-CN" sz="900" dirty="0" err="1" smtClean="0"/>
              <a:t>Rastegari</a:t>
            </a:r>
            <a:r>
              <a:rPr lang="en-US" altLang="zh-CN" sz="900" dirty="0" smtClean="0"/>
              <a:t> et al(Washington)., “XNOR-Net: ImageNet Classification Using Binary Convolutional Neural Networks”. ECCV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2" y="1773879"/>
            <a:ext cx="4525714" cy="14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642" y="1053879"/>
            <a:ext cx="2918769" cy="144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4256" y="3213879"/>
            <a:ext cx="3281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Standard conv -&gt; Binary Weight -&gt; XNOR-Net</a:t>
            </a:r>
            <a:endParaRPr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797358" y="776880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Whole Forward Process</a:t>
            </a:r>
            <a:endParaRPr lang="zh-CN" altLang="en-US" sz="1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82" y="2540061"/>
            <a:ext cx="3169485" cy="72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797358" y="3272189"/>
            <a:ext cx="1765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Conv structure change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548233" y="2802265"/>
            <a:ext cx="3259423" cy="365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5053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Yoshua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Bengio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al.(Montreal), “</a:t>
            </a:r>
            <a:r>
              <a:rPr lang="en-US" altLang="zh-CN" sz="1400" b="1" dirty="0" err="1" smtClean="0"/>
              <a:t>Binarized</a:t>
            </a:r>
            <a:r>
              <a:rPr lang="en-US" altLang="zh-CN" sz="1400" b="1" dirty="0" smtClean="0"/>
              <a:t> Neural Networks</a:t>
            </a:r>
            <a:r>
              <a:rPr lang="en-US" altLang="zh-CN" sz="1400" dirty="0" smtClean="0"/>
              <a:t>: Training Neural Networks with Weights and Activations Constrained to +1 or -1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NIPS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ym typeface="Arial" panose="020B0604020202020204" pitchFamily="34" charset="0"/>
              </a:rPr>
              <a:t>Shuchang</a:t>
            </a:r>
            <a:r>
              <a:rPr lang="en-US" altLang="zh-CN" sz="1400" dirty="0">
                <a:sym typeface="Arial" panose="020B0604020202020204" pitchFamily="34" charset="0"/>
              </a:rPr>
              <a:t> Zhou et al.(Face++), “</a:t>
            </a:r>
            <a:r>
              <a:rPr lang="en-US" altLang="zh-CN" sz="1400" b="1" dirty="0"/>
              <a:t>DOREFA-NET</a:t>
            </a:r>
            <a:r>
              <a:rPr lang="en-US" altLang="zh-CN" sz="1400" dirty="0"/>
              <a:t>: TRAINING LOW BITWIDTH </a:t>
            </a:r>
            <a:r>
              <a:rPr lang="en-US" altLang="zh-CN" sz="1400" dirty="0" smtClean="0"/>
              <a:t>CONVOLUTIONAL NEURAL </a:t>
            </a:r>
            <a:r>
              <a:rPr lang="en-US" altLang="zh-CN" sz="1400" dirty="0"/>
              <a:t>NETWORKS WITH LOW </a:t>
            </a:r>
            <a:r>
              <a:rPr lang="en-US" altLang="zh-CN" sz="1400" dirty="0" smtClean="0"/>
              <a:t>BITWIDTH GRADIENTS</a:t>
            </a:r>
            <a:r>
              <a:rPr lang="en-US" altLang="zh-CN" sz="1400" dirty="0">
                <a:sym typeface="Arial" panose="020B0604020202020204" pitchFamily="34" charset="0"/>
              </a:rPr>
              <a:t>”, CVPR </a:t>
            </a:r>
            <a:r>
              <a:rPr lang="en-US" altLang="zh-CN" sz="1400" dirty="0" smtClean="0"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Song Han et al.(Stanford), “Trained Ternary Quantization”, ICLR 2017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Cong </a:t>
            </a:r>
            <a:r>
              <a:rPr lang="en-US" altLang="zh-CN" sz="1400" dirty="0" err="1" smtClean="0">
                <a:sym typeface="Arial" panose="020B0604020202020204" pitchFamily="34" charset="0"/>
              </a:rPr>
              <a:t>Leng</a:t>
            </a:r>
            <a:r>
              <a:rPr lang="en-US" altLang="zh-CN" sz="1400" dirty="0" smtClean="0">
                <a:sym typeface="Arial" panose="020B0604020202020204" pitchFamily="34" charset="0"/>
              </a:rPr>
              <a:t> et al.(Alibaba), “Extremely Low Bit Neural Network: Squeeze the Last Bit Out with ADMM”, AAAI 2018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Low-rank Decomposition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1044174" y="3672284"/>
            <a:ext cx="7920883" cy="112646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SVD for conv filter low-rank decomposition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Not only use SVD on channel dim but also spatial dim(3x3 -&gt; 3x1+1x3)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Asymmetric Reconstruction for Multi-Layer/Solve accumulated error in deep layer</a:t>
            </a:r>
            <a:endParaRPr lang="en-US" altLang="zh-CN" sz="1400" i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Xiangyu</a:t>
            </a:r>
            <a:r>
              <a:rPr lang="en-US" altLang="zh-CN" sz="900" dirty="0" smtClean="0"/>
              <a:t> Zhang et al(Face++)., “Accelerating Very Deep Convolutional Networks for Classification and Detection”. TPAMI 2016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" y="1413879"/>
            <a:ext cx="2527842" cy="216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90" y="2493879"/>
            <a:ext cx="4424516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160" y="1693779"/>
            <a:ext cx="2543175" cy="5334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65346" y="1367577"/>
            <a:ext cx="219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Asymmetric Reconstruction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98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3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Road Map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ccompanying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R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eadings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540121" y="1656059"/>
            <a:ext cx="7920880" cy="285001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Max </a:t>
            </a:r>
            <a:r>
              <a:rPr lang="en-US" altLang="zh-CN" sz="1400" dirty="0" err="1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Jaderberg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et al.(Oxford), “Speeding up Convolutional Neural Networks with Low Rank Expansions”, BMVC 2014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Shaohui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 Lin et al.(</a:t>
            </a:r>
            <a:r>
              <a:rPr lang="en-US" altLang="zh-CN" sz="1400" dirty="0" err="1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Tencent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), “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Towards Convolutional Neural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Networks Compression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</a:rPr>
              <a:t>via Global Error Reconstruction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”, </a:t>
            </a: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IJCAI 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ea typeface="方正细黑一简体" panose="02010601030101010101" pitchFamily="2" charset="-122"/>
                <a:sym typeface="Arial" panose="020B0604020202020204" pitchFamily="34" charset="0"/>
              </a:rPr>
              <a:t>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ym typeface="Arial" panose="020B0604020202020204" pitchFamily="34" charset="0"/>
              </a:rPr>
              <a:t>Yong-</a:t>
            </a:r>
            <a:r>
              <a:rPr lang="en-US" altLang="zh-CN" sz="1400" dirty="0" err="1" smtClean="0">
                <a:sym typeface="Arial" panose="020B0604020202020204" pitchFamily="34" charset="0"/>
              </a:rPr>
              <a:t>Deok</a:t>
            </a:r>
            <a:r>
              <a:rPr lang="en-US" altLang="zh-CN" sz="1400" dirty="0" smtClean="0">
                <a:sym typeface="Arial" panose="020B0604020202020204" pitchFamily="34" charset="0"/>
              </a:rPr>
              <a:t> Kim et al.(Samsung), “</a:t>
            </a:r>
            <a:r>
              <a:rPr lang="en-US" altLang="zh-CN" sz="1400" dirty="0"/>
              <a:t>NETWORKS FOR FAST AND LOW POWER MOBILE 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ICLR 2016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Arial" panose="020B0604020202020204" pitchFamily="34" charset="0"/>
              </a:rPr>
              <a:t>P. Wang et al.(</a:t>
            </a:r>
            <a:r>
              <a:rPr lang="en-US" altLang="zh-CN" sz="1400" dirty="0"/>
              <a:t>CAS</a:t>
            </a:r>
            <a:r>
              <a:rPr lang="en-US" altLang="zh-CN" sz="1400" dirty="0">
                <a:sym typeface="Arial" panose="020B0604020202020204" pitchFamily="34" charset="0"/>
              </a:rPr>
              <a:t>), “</a:t>
            </a:r>
            <a:r>
              <a:rPr lang="en-US" altLang="zh-CN" sz="1400" dirty="0"/>
              <a:t>Accelerating Convolutional Neural Networks for Mobile </a:t>
            </a:r>
            <a:r>
              <a:rPr lang="en-US" altLang="zh-CN" sz="1400" dirty="0" smtClean="0"/>
              <a:t>Applications</a:t>
            </a:r>
            <a:r>
              <a:rPr lang="en-US" altLang="zh-CN" sz="1400" dirty="0" smtClean="0">
                <a:sym typeface="Arial" panose="020B0604020202020204" pitchFamily="34" charset="0"/>
              </a:rPr>
              <a:t>”, ACM MM 2016</a:t>
            </a:r>
            <a:endParaRPr lang="en-US" altLang="zh-CN" sz="140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Start a project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Deep learning Toolkits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Distribution Learning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" y="1656059"/>
            <a:ext cx="3966756" cy="216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34" y="1656059"/>
            <a:ext cx="2726627" cy="2160000"/>
          </a:xfrm>
          <a:prstGeom prst="rect">
            <a:avLst/>
          </a:prstGeom>
        </p:spPr>
      </p:pic>
      <p:sp>
        <p:nvSpPr>
          <p:cNvPr id="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26960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7" y="1007697"/>
            <a:ext cx="273630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FC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Fully Connection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0" y="1512044"/>
            <a:ext cx="511821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20"/>
          <p:cNvSpPr txBox="1"/>
          <p:nvPr/>
        </p:nvSpPr>
        <p:spPr>
          <a:xfrm flipH="1">
            <a:off x="6084738" y="2690434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Hidden Layer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Nonlinear Activation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0" y="2691121"/>
            <a:ext cx="6663471" cy="20525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338" y="1443901"/>
            <a:ext cx="2227653" cy="1099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19639" y="3061878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6FAC7A"/>
                </a:solidFill>
              </a:rPr>
              <a:t>Tensorflow</a:t>
            </a:r>
            <a:endParaRPr lang="zh-CN" altLang="en-US" sz="1200" dirty="0">
              <a:solidFill>
                <a:srgbClr val="6FAC7A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6747" y="2861440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86FA8"/>
                </a:solidFill>
              </a:rPr>
              <a:t>Caffe</a:t>
            </a:r>
            <a:endParaRPr lang="zh-CN" altLang="en-US" sz="1200" dirty="0">
              <a:solidFill>
                <a:srgbClr val="786F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5581" y="3664074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5B7199"/>
                </a:solidFill>
              </a:rPr>
              <a:t>Teano</a:t>
            </a:r>
            <a:endParaRPr lang="zh-CN" altLang="en-US" sz="1200" dirty="0">
              <a:solidFill>
                <a:srgbClr val="5B7199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5284" y="402469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AF525E"/>
                </a:solidFill>
              </a:rPr>
              <a:t>Keras</a:t>
            </a:r>
            <a:endParaRPr lang="zh-CN" altLang="en-US" sz="1200" dirty="0">
              <a:solidFill>
                <a:srgbClr val="AF525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8802" y="3864512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C7BE7E"/>
                </a:solidFill>
              </a:rPr>
              <a:t>Torch</a:t>
            </a:r>
            <a:endParaRPr lang="zh-CN" altLang="en-US" sz="1200" dirty="0">
              <a:solidFill>
                <a:srgbClr val="C7BE7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95581" y="4310316"/>
            <a:ext cx="1368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7EA8AD"/>
                </a:solidFill>
              </a:rPr>
              <a:t>Pytorch</a:t>
            </a:r>
            <a:endParaRPr lang="zh-CN" altLang="en-US" sz="1200" dirty="0">
              <a:solidFill>
                <a:srgbClr val="7EA8AD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26026" y="1873676"/>
            <a:ext cx="2698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papers submitted on </a:t>
            </a:r>
            <a:r>
              <a:rPr lang="en-US" altLang="zh-CN" sz="1200" dirty="0" err="1" smtClean="0"/>
              <a:t>arxiv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in 2017/03 </a:t>
            </a:r>
            <a:endParaRPr lang="zh-CN" altLang="en-US" sz="1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116186" y="3557832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Percent of ML papers from 2012/01~2017/03 </a:t>
            </a:r>
            <a:endParaRPr lang="zh-CN" altLang="en-US" sz="1200" dirty="0"/>
          </a:p>
        </p:txBody>
      </p:sp>
      <p:sp>
        <p:nvSpPr>
          <p:cNvPr id="17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https://www.leiphone.com/news/201709/3T4pwc5UBLtRuKvx.</a:t>
            </a:r>
            <a:r>
              <a:rPr lang="zh-CN" altLang="en-US" sz="900" dirty="0" smtClean="0"/>
              <a:t>html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8139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Comparison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19043"/>
              </p:ext>
            </p:extLst>
          </p:nvPr>
        </p:nvGraphicFramePr>
        <p:xfrm>
          <a:off x="612130" y="1512043"/>
          <a:ext cx="7992886" cy="2718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0336"/>
                <a:gridCol w="943145"/>
                <a:gridCol w="1178932"/>
                <a:gridCol w="1100336"/>
                <a:gridCol w="1155185"/>
                <a:gridCol w="1257476"/>
                <a:gridCol w="1257476"/>
              </a:tblGrid>
              <a:tr h="86584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Toolkit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Modeling</a:t>
                      </a:r>
                      <a:r>
                        <a:rPr lang="en-US" altLang="zh-CN" sz="1200" baseline="0" dirty="0" smtClean="0"/>
                        <a:t> Capability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Interfaces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Model Deployment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Architecture</a:t>
                      </a:r>
                    </a:p>
                    <a:p>
                      <a:r>
                        <a:rPr lang="en-US" altLang="zh-CN" sz="1200" dirty="0" smtClean="0"/>
                        <a:t>Complexity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Training</a:t>
                      </a:r>
                      <a:r>
                        <a:rPr lang="en-US" altLang="zh-CN" sz="1200" b="1" baseline="0" dirty="0" smtClean="0"/>
                        <a:t> Speed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baseline="0" dirty="0" smtClean="0"/>
                        <a:t>(VGG-style CNN on CIFAR-10)</a:t>
                      </a:r>
                      <a:endParaRPr lang="en-US" altLang="zh-CN" sz="12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 smtClean="0"/>
                        <a:t>Distribution Training</a:t>
                      </a:r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Tensorflow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Python/C++/Go/Java…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173s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4810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Caffe2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</a:t>
                      </a:r>
                      <a:r>
                        <a:rPr lang="en-US" altLang="zh-CN" sz="1200" dirty="0" err="1" smtClean="0"/>
                        <a:t>etc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C++/Python/</a:t>
                      </a:r>
                      <a:r>
                        <a:rPr lang="en-US" altLang="zh-CN" sz="1200" dirty="0" err="1" smtClean="0"/>
                        <a:t>Matlab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</a:t>
                      </a:r>
                    </a:p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MXNet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Python/C++/R/Java/Julia…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iOS/Android/ARM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149s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  <a:tr h="390166">
                <a:tc>
                  <a:txBody>
                    <a:bodyPr/>
                    <a:lstStyle/>
                    <a:p>
                      <a:r>
                        <a:rPr lang="en-US" altLang="zh-CN" sz="1200" dirty="0" err="1" smtClean="0"/>
                        <a:t>Pytorch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CNN/RNN/LSTM/etc.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Python/</a:t>
                      </a:r>
                      <a:r>
                        <a:rPr lang="en-US" altLang="zh-CN" sz="1200" dirty="0" err="1" smtClean="0"/>
                        <a:t>Lua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22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iOS/Android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168s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520155"/>
            <a:ext cx="180000" cy="1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520155"/>
            <a:ext cx="180000" cy="18000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520156"/>
            <a:ext cx="180000" cy="18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520156"/>
            <a:ext cx="180000" cy="18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520156"/>
            <a:ext cx="180000" cy="18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2916219"/>
            <a:ext cx="180000" cy="18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2916219"/>
            <a:ext cx="180000" cy="18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2916220"/>
            <a:ext cx="180000" cy="18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2916220"/>
            <a:ext cx="180000" cy="180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2916220"/>
            <a:ext cx="180000" cy="18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852323"/>
            <a:ext cx="180000" cy="18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852324"/>
            <a:ext cx="180000" cy="18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852324"/>
            <a:ext cx="180000" cy="180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852324"/>
            <a:ext cx="180000" cy="18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0" y="3852324"/>
            <a:ext cx="180000" cy="1800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74" y="3420275"/>
            <a:ext cx="180000" cy="1800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46" y="3420275"/>
            <a:ext cx="180000" cy="1800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2" y="3420276"/>
            <a:ext cx="180000" cy="1800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18" y="3420276"/>
            <a:ext cx="180000" cy="1800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660" y="3420276"/>
            <a:ext cx="180000" cy="180000"/>
          </a:xfrm>
          <a:prstGeom prst="rect">
            <a:avLst/>
          </a:prstGeom>
        </p:spPr>
      </p:pic>
      <p:sp>
        <p:nvSpPr>
          <p:cNvPr id="29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>
                <a:sym typeface="Arial" panose="020B0604020202020204" pitchFamily="34" charset="0"/>
              </a:rPr>
              <a:t>http://</a:t>
            </a:r>
            <a:r>
              <a:rPr lang="en-US" altLang="zh-CN" sz="900" dirty="0" smtClean="0">
                <a:sym typeface="Arial" panose="020B0604020202020204" pitchFamily="34" charset="0"/>
              </a:rPr>
              <a:t>www.360doc.com/content/17/0912/09/33954190_686430581.shtml</a:t>
            </a:r>
          </a:p>
          <a:p>
            <a:r>
              <a:rPr lang="en-US" altLang="zh-CN" sz="900" dirty="0">
                <a:sym typeface="Arial" panose="020B0604020202020204" pitchFamily="34" charset="0"/>
              </a:rPr>
              <a:t>https://github.com/zer0n/deepframeworks</a:t>
            </a:r>
            <a:endParaRPr lang="en-US" altLang="zh-CN" sz="900" dirty="0" smtClean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65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Deep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Learning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Toolkits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Conclusion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216059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is a safe bet for most projects, Not perfect but has huge community, wide usage.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Pytorch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is best for research. However still new, there can be rough patches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Use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one graph over many machines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production deployment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Consider 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or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Caffe2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for mobile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>
                <a:sym typeface="Arial" panose="020B0604020202020204" pitchFamily="34" charset="0"/>
              </a:rPr>
              <a:t>FeiFei</a:t>
            </a:r>
            <a:r>
              <a:rPr lang="en-US" altLang="zh-CN" sz="900" dirty="0" smtClean="0">
                <a:sym typeface="Arial" panose="020B0604020202020204" pitchFamily="34" charset="0"/>
              </a:rPr>
              <a:t> Li et al., CS231n: </a:t>
            </a:r>
            <a:r>
              <a:rPr lang="en-US" altLang="zh-CN" sz="900" dirty="0" smtClean="0"/>
              <a:t>Convolutional </a:t>
            </a:r>
            <a:r>
              <a:rPr lang="en-US" altLang="zh-CN" sz="900" dirty="0"/>
              <a:t>Neural Networks for Visual </a:t>
            </a:r>
            <a:r>
              <a:rPr lang="en-US" altLang="zh-CN" sz="900" dirty="0" smtClean="0"/>
              <a:t>Recognition, Stanford University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973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7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Basic Principle(Single-device &amp; Multi-GPU)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https</a:t>
            </a:r>
            <a:r>
              <a:rPr lang="en-US" altLang="zh-CN" sz="900" dirty="0"/>
              <a:t>://github.com/TracyMcgrady6/Distribute_MNIST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5" y="1472929"/>
            <a:ext cx="752158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rPr>
              <a:t>Multi-device &amp; Multi-GPU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 smtClean="0"/>
              <a:t>https</a:t>
            </a:r>
            <a:r>
              <a:rPr lang="zh-CN" altLang="en-US" sz="900" dirty="0"/>
              <a:t>://www.tensorflow.org/deploy/</a:t>
            </a:r>
            <a:r>
              <a:rPr lang="zh-CN" altLang="en-US" sz="900" dirty="0" smtClean="0"/>
              <a:t>distributed</a:t>
            </a:r>
            <a:endParaRPr lang="zh-CN" altLang="en-US" sz="9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2" y="3060396"/>
            <a:ext cx="4052700" cy="16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94" y="3060396"/>
            <a:ext cx="3712679" cy="1620000"/>
          </a:xfrm>
          <a:prstGeom prst="rect">
            <a:avLst/>
          </a:prstGeom>
        </p:spPr>
      </p:pic>
      <p:sp>
        <p:nvSpPr>
          <p:cNvPr id="10" name="文本框 20"/>
          <p:cNvSpPr txBox="1"/>
          <p:nvPr/>
        </p:nvSpPr>
        <p:spPr>
          <a:xfrm flipH="1">
            <a:off x="684138" y="1491161"/>
            <a:ext cx="7920883" cy="147117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Cluster -&gt; The whole system for training assignment 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Job -&gt; parameter server/worker(for calculation)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-&gt; single process on one device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Task &lt; Job &lt; Cluster</a:t>
            </a:r>
          </a:p>
        </p:txBody>
      </p:sp>
    </p:spTree>
    <p:extLst>
      <p:ext uri="{BB962C8B-B14F-4D97-AF65-F5344CB8AC3E}">
        <p14:creationId xmlns:p14="http://schemas.microsoft.com/office/powerpoint/2010/main" val="5333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Deployment on Mobile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1942" y="4608388"/>
            <a:ext cx="8683115" cy="3693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zh-CN" altLang="en-US" sz="900" dirty="0"/>
              <a:t>http://ci.tensorflow.org/job/tensorflow-master-android/ws/</a:t>
            </a:r>
            <a:endParaRPr lang="en-US" altLang="zh-CN" sz="900" dirty="0"/>
          </a:p>
          <a:p>
            <a:r>
              <a:rPr lang="en-US" altLang="zh-CN" sz="900" dirty="0"/>
              <a:t>https://</a:t>
            </a:r>
            <a:r>
              <a:rPr lang="en-US" altLang="zh-CN" sz="900" dirty="0" smtClean="0"/>
              <a:t>www.oreilly.com/learning/tensorflow-for-mobile-poets</a:t>
            </a:r>
          </a:p>
        </p:txBody>
      </p:sp>
      <p:sp>
        <p:nvSpPr>
          <p:cNvPr id="9" name="椭圆 8"/>
          <p:cNvSpPr/>
          <p:nvPr/>
        </p:nvSpPr>
        <p:spPr>
          <a:xfrm>
            <a:off x="598596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75689" y="2551523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52782" y="2553216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074" y="1897733"/>
            <a:ext cx="1272761" cy="62820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Pre-trained 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直接箭头连接符 14"/>
          <p:cNvCxnSpPr>
            <a:stCxn id="12" idx="2"/>
            <a:endCxn id="10" idx="6"/>
          </p:cNvCxnSpPr>
          <p:nvPr/>
        </p:nvCxnSpPr>
        <p:spPr>
          <a:xfrm flipH="1" flipV="1">
            <a:off x="1986442" y="2706199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0" idx="2"/>
            <a:endCxn id="9" idx="6"/>
          </p:cNvCxnSpPr>
          <p:nvPr/>
        </p:nvCxnSpPr>
        <p:spPr>
          <a:xfrm flipH="1" flipV="1">
            <a:off x="909349" y="270450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194684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Retrain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814807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直接箭头连接符 20"/>
          <p:cNvCxnSpPr>
            <a:stCxn id="20" idx="2"/>
          </p:cNvCxnSpPr>
          <p:nvPr/>
        </p:nvCxnSpPr>
        <p:spPr>
          <a:xfrm flipH="1" flipV="1">
            <a:off x="3048467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272049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Pruning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3802" y="2037771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Quantization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06968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 flipV="1">
            <a:off x="4140628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74530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 flipV="1">
            <a:off x="5208190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421056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96815" y="1872084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 for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</a:t>
            </a:r>
          </a:p>
        </p:txBody>
      </p:sp>
      <p:sp>
        <p:nvSpPr>
          <p:cNvPr id="30" name="椭圆 29"/>
          <p:cNvSpPr/>
          <p:nvPr/>
        </p:nvSpPr>
        <p:spPr>
          <a:xfrm>
            <a:off x="7061154" y="2558040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stCxn id="30" idx="2"/>
          </p:cNvCxnSpPr>
          <p:nvPr/>
        </p:nvCxnSpPr>
        <p:spPr>
          <a:xfrm flipH="1" flipV="1">
            <a:off x="6294814" y="2711023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579607" y="1876847"/>
            <a:ext cx="1272761" cy="67950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Build 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apk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138247" y="254983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 flipV="1">
            <a:off x="7371907" y="2702814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7655366" y="2117153"/>
            <a:ext cx="1272761" cy="348127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r>
              <a:rPr lang="en-US" altLang="zh-CN" sz="1400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</a:t>
            </a:r>
            <a:endParaRPr lang="en-US" altLang="zh-CN" sz="1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20454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0"/>
          <p:cNvSpPr txBox="1"/>
          <p:nvPr/>
        </p:nvSpPr>
        <p:spPr>
          <a:xfrm flipH="1">
            <a:off x="1595940" y="3185404"/>
            <a:ext cx="265787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Training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Python API)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844041" y="3024212"/>
            <a:ext cx="26088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/>
          <p:cNvSpPr txBox="1"/>
          <p:nvPr/>
        </p:nvSpPr>
        <p:spPr>
          <a:xfrm flipH="1">
            <a:off x="5014978" y="3193156"/>
            <a:ext cx="2266973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Deploying</a:t>
            </a:r>
          </a:p>
          <a:p>
            <a:pPr algn="ctr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(</a:t>
            </a:r>
            <a:r>
              <a:rPr lang="en-US" altLang="zh-CN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Tensorflow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Lite)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2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39" grpId="0"/>
      <p:bldP spid="4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196306" y="1276654"/>
            <a:ext cx="453458" cy="451414"/>
            <a:chOff x="3935424" y="3368641"/>
            <a:chExt cx="614208" cy="614207"/>
          </a:xfrm>
        </p:grpSpPr>
        <p:sp>
          <p:nvSpPr>
            <p:cNvPr id="38" name="椭圆 37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0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196306" y="2044739"/>
            <a:ext cx="453458" cy="451414"/>
            <a:chOff x="3935424" y="3368641"/>
            <a:chExt cx="614208" cy="614207"/>
          </a:xfrm>
        </p:grpSpPr>
        <p:sp>
          <p:nvSpPr>
            <p:cNvPr id="46" name="椭圆 45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196306" y="2812824"/>
            <a:ext cx="453458" cy="451414"/>
            <a:chOff x="3935424" y="3368641"/>
            <a:chExt cx="614208" cy="614207"/>
          </a:xfrm>
        </p:grpSpPr>
        <p:sp>
          <p:nvSpPr>
            <p:cNvPr id="54" name="椭圆 53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5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9" name="文本框 20"/>
          <p:cNvSpPr txBox="1"/>
          <p:nvPr/>
        </p:nvSpPr>
        <p:spPr>
          <a:xfrm flipH="1">
            <a:off x="2934216" y="1291174"/>
            <a:ext cx="3132693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Deep learning Toolkits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0" name="文本框 20"/>
          <p:cNvSpPr txBox="1"/>
          <p:nvPr/>
        </p:nvSpPr>
        <p:spPr>
          <a:xfrm flipH="1">
            <a:off x="2934215" y="2078025"/>
            <a:ext cx="3132694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Distribution Learning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71" name="文本框 20"/>
          <p:cNvSpPr txBox="1"/>
          <p:nvPr/>
        </p:nvSpPr>
        <p:spPr>
          <a:xfrm flipH="1">
            <a:off x="3204418" y="2864876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Deployment on Mobile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196306" y="3580910"/>
            <a:ext cx="453458" cy="451414"/>
            <a:chOff x="3935424" y="3368641"/>
            <a:chExt cx="614208" cy="614207"/>
          </a:xfrm>
        </p:grpSpPr>
        <p:sp>
          <p:nvSpPr>
            <p:cNvPr id="32" name="椭圆 31"/>
            <p:cNvSpPr/>
            <p:nvPr/>
          </p:nvSpPr>
          <p:spPr>
            <a:xfrm>
              <a:off x="3935424" y="3368641"/>
              <a:ext cx="614208" cy="61420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082520" y="3512320"/>
              <a:ext cx="280545" cy="326849"/>
              <a:chOff x="6491288" y="6051550"/>
              <a:chExt cx="327025" cy="381000"/>
            </a:xfrm>
          </p:grpSpPr>
          <p:sp>
            <p:nvSpPr>
              <p:cNvPr id="36" name="Oval 83"/>
              <p:cNvSpPr>
                <a:spLocks noChangeArrowheads="1"/>
              </p:cNvSpPr>
              <p:nvPr/>
            </p:nvSpPr>
            <p:spPr bwMode="auto">
              <a:xfrm>
                <a:off x="6719888" y="6051550"/>
                <a:ext cx="98425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Oval 84"/>
              <p:cNvSpPr>
                <a:spLocks noChangeArrowheads="1"/>
              </p:cNvSpPr>
              <p:nvPr/>
            </p:nvSpPr>
            <p:spPr bwMode="auto">
              <a:xfrm>
                <a:off x="6491288" y="6191250"/>
                <a:ext cx="101600" cy="98425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6719888" y="6330950"/>
                <a:ext cx="98425" cy="101600"/>
              </a:xfrm>
              <a:prstGeom prst="ellips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Line 86"/>
              <p:cNvSpPr>
                <a:spLocks noChangeShapeType="1"/>
              </p:cNvSpPr>
              <p:nvPr/>
            </p:nvSpPr>
            <p:spPr bwMode="auto">
              <a:xfrm>
                <a:off x="6583363" y="6267450"/>
                <a:ext cx="142875" cy="8890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Line 87"/>
              <p:cNvSpPr>
                <a:spLocks noChangeShapeType="1"/>
              </p:cNvSpPr>
              <p:nvPr/>
            </p:nvSpPr>
            <p:spPr bwMode="auto">
              <a:xfrm flipV="1">
                <a:off x="6583363" y="6130925"/>
                <a:ext cx="142875" cy="82550"/>
              </a:xfrm>
              <a:prstGeom prst="line">
                <a:avLst/>
              </a:prstGeom>
              <a:noFill/>
              <a:ln w="254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5" name="文本框 20"/>
          <p:cNvSpPr txBox="1"/>
          <p:nvPr/>
        </p:nvSpPr>
        <p:spPr>
          <a:xfrm flipH="1">
            <a:off x="3204418" y="3632962"/>
            <a:ext cx="2592289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lvl="0"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Issues when Training 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67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6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Issues when Training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36066" y="143892"/>
            <a:ext cx="3744416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4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Start a project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文本框 20"/>
          <p:cNvSpPr txBox="1"/>
          <p:nvPr/>
        </p:nvSpPr>
        <p:spPr>
          <a:xfrm flipH="1">
            <a:off x="1014843" y="1656059"/>
            <a:ext cx="7560841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Lack of Training Data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Data Augmentation/Transfer Learning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Low Accuracy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-&gt;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Ensemble learning/Feature stacking</a:t>
            </a: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convergence Issue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Gradient Descent Optimization/Activation function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Local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Optima -&gt;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Weight Initialization/Learning rate auto-tuning</a:t>
            </a:r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Overfitting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-&gt; Regularization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1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76" name="Picture 4" descr="“fully connected neural network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" y="1656059"/>
            <a:ext cx="74624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8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7753">
            <a:off x="1390882" y="1355438"/>
            <a:ext cx="2258858" cy="20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0"/>
          <p:cNvSpPr txBox="1"/>
          <p:nvPr/>
        </p:nvSpPr>
        <p:spPr>
          <a:xfrm flipH="1">
            <a:off x="1620242" y="1944092"/>
            <a:ext cx="2088925" cy="9233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zh-CN" altLang="en-US" sz="5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框 20"/>
          <p:cNvSpPr txBox="1"/>
          <p:nvPr/>
        </p:nvSpPr>
        <p:spPr>
          <a:xfrm flipH="1">
            <a:off x="2844378" y="2160116"/>
            <a:ext cx="4896544" cy="70788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Work Plan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3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20"/>
          <p:cNvSpPr txBox="1"/>
          <p:nvPr/>
        </p:nvSpPr>
        <p:spPr>
          <a:xfrm flipH="1">
            <a:off x="36066" y="143892"/>
            <a:ext cx="288032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5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   Work Plan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5" name="直接连接符 34"/>
          <p:cNvCxnSpPr>
            <a:cxnSpLocks/>
          </p:cNvCxnSpPr>
          <p:nvPr/>
        </p:nvCxnSpPr>
        <p:spPr>
          <a:xfrm>
            <a:off x="540122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956982" y="268519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034075" y="2686891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111168" y="2688584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66460" y="2095221"/>
            <a:ext cx="1272761" cy="519456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Higher Accuracy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200" b="1" dirty="0" smtClean="0">
                <a:solidFill>
                  <a:schemeClr val="accent6">
                    <a:lumMod val="75000"/>
                  </a:schemeClr>
                </a:solidFill>
              </a:rPr>
              <a:t>01/16~03/16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60202" y="1584052"/>
            <a:ext cx="1704312" cy="55023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Object Recognition</a:t>
            </a:r>
          </a:p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(Target Classification)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直接箭头连接符 19"/>
          <p:cNvCxnSpPr>
            <a:stCxn id="17" idx="2"/>
            <a:endCxn id="16" idx="6"/>
          </p:cNvCxnSpPr>
          <p:nvPr/>
        </p:nvCxnSpPr>
        <p:spPr>
          <a:xfrm flipH="1" flipV="1">
            <a:off x="3344828" y="2841567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6" idx="2"/>
            <a:endCxn id="15" idx="6"/>
          </p:cNvCxnSpPr>
          <p:nvPr/>
        </p:nvCxnSpPr>
        <p:spPr>
          <a:xfrm flipH="1" flipV="1">
            <a:off x="2267735" y="2839875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499905" y="2095221"/>
            <a:ext cx="1533278" cy="519456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Higher Detection Precision(</a:t>
            </a:r>
            <a:r>
              <a:rPr lang="en-US" altLang="zh-CN" sz="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200" b="1" dirty="0" smtClean="0">
                <a:solidFill>
                  <a:schemeClr val="accent6">
                    <a:lumMod val="75000"/>
                  </a:schemeClr>
                </a:solidFill>
              </a:rPr>
              <a:t>04/16~06/16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181339" y="1584052"/>
            <a:ext cx="2170410" cy="55023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Object Detection</a:t>
            </a:r>
          </a:p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(Target Proposal)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62133" y="3468057"/>
            <a:ext cx="1272761" cy="730796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Lower Memory cost &amp;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Higher Efficiency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200" b="1" dirty="0" smtClean="0">
                <a:solidFill>
                  <a:schemeClr val="accent6">
                    <a:lumMod val="75000"/>
                  </a:schemeClr>
                </a:solidFill>
              </a:rPr>
              <a:t>03/16~04/16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201055" y="3182871"/>
            <a:ext cx="1976791" cy="283494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Deploy on Mobile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88261" y="268519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8" name="直接箭头连接符 27"/>
          <p:cNvCxnSpPr>
            <a:stCxn id="27" idx="2"/>
          </p:cNvCxnSpPr>
          <p:nvPr/>
        </p:nvCxnSpPr>
        <p:spPr>
          <a:xfrm flipH="1" flipV="1">
            <a:off x="4421921" y="2838182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707255" y="3504010"/>
            <a:ext cx="1272761" cy="519456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Higher Recovery rate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1200" b="1" dirty="0" smtClean="0">
                <a:solidFill>
                  <a:schemeClr val="accent6">
                    <a:lumMod val="75000"/>
                  </a:schemeClr>
                </a:solidFill>
              </a:rPr>
              <a:t>06/16~08/16</a:t>
            </a:r>
            <a:endParaRPr lang="en-US" altLang="zh-CN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55241" y="3177900"/>
            <a:ext cx="1976791" cy="283494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Tracking object Recovery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265354" y="2685199"/>
            <a:ext cx="310753" cy="30935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 flipV="1">
            <a:off x="5499014" y="2838182"/>
            <a:ext cx="766340" cy="169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610841" y="1585374"/>
            <a:ext cx="1619778" cy="550233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 DL on more </a:t>
            </a:r>
          </a:p>
          <a:p>
            <a:pPr algn="ctr">
              <a:spcBef>
                <a:spcPts val="442"/>
              </a:spcBef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CV application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499014" y="2095221"/>
            <a:ext cx="1942815" cy="439434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Face Recognition/Pedestrian Detection</a:t>
            </a:r>
          </a:p>
          <a:p>
            <a:pPr algn="ctr">
              <a:lnSpc>
                <a:spcPct val="130000"/>
              </a:lnSpc>
              <a:spcBef>
                <a:spcPts val="442"/>
              </a:spcBef>
            </a:pPr>
            <a:r>
              <a:rPr lang="en-US" altLang="zh-CN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Slam/VOT… …</a:t>
            </a:r>
          </a:p>
        </p:txBody>
      </p:sp>
      <p:sp>
        <p:nvSpPr>
          <p:cNvPr id="42" name="文本框 20"/>
          <p:cNvSpPr txBox="1"/>
          <p:nvPr/>
        </p:nvSpPr>
        <p:spPr>
          <a:xfrm flipH="1">
            <a:off x="1044175" y="1007697"/>
            <a:ext cx="6336706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Competitive Product -&gt; DJI 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Mavic pro Platinum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&amp; 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Mavic Air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86" y="1224012"/>
            <a:ext cx="2808312" cy="251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 flipH="1">
            <a:off x="1836266" y="503932"/>
            <a:ext cx="360040" cy="576064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332210" y="3888308"/>
            <a:ext cx="360040" cy="65830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"/>
          <p:cNvSpPr txBox="1"/>
          <p:nvPr/>
        </p:nvSpPr>
        <p:spPr>
          <a:xfrm flipH="1">
            <a:off x="3420442" y="2088108"/>
            <a:ext cx="4546730" cy="64633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Thanks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172970" y="2870904"/>
            <a:ext cx="288032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20"/>
          <p:cNvSpPr txBox="1"/>
          <p:nvPr/>
        </p:nvSpPr>
        <p:spPr>
          <a:xfrm flipH="1">
            <a:off x="1331157" y="1944092"/>
            <a:ext cx="2450378" cy="101566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6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140522" y="2736180"/>
            <a:ext cx="39604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cxnSpLocks/>
          </p:cNvCxnSpPr>
          <p:nvPr/>
        </p:nvCxnSpPr>
        <p:spPr>
          <a:xfrm flipH="1">
            <a:off x="1822752" y="3888308"/>
            <a:ext cx="157530" cy="28803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</p:cNvCxnSpPr>
          <p:nvPr/>
        </p:nvCxnSpPr>
        <p:spPr>
          <a:xfrm flipH="1">
            <a:off x="2124298" y="863972"/>
            <a:ext cx="180020" cy="288032"/>
          </a:xfrm>
          <a:prstGeom prst="line">
            <a:avLst/>
          </a:prstGeom>
          <a:ln w="19304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8541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812">
        <p14:pan dir="u"/>
      </p:transition>
    </mc:Choice>
    <mc:Fallback xmlns="">
      <p:transition spd="slow" advTm="68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– Convolutional Neural Network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2" y="1744122"/>
            <a:ext cx="3035247" cy="187220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74" y="2016100"/>
            <a:ext cx="4752528" cy="1328251"/>
          </a:xfrm>
          <a:prstGeom prst="rect">
            <a:avLst/>
          </a:prstGeom>
        </p:spPr>
      </p:pic>
      <p:sp>
        <p:nvSpPr>
          <p:cNvPr id="12" name="文本框 20"/>
          <p:cNvSpPr txBox="1"/>
          <p:nvPr/>
        </p:nvSpPr>
        <p:spPr>
          <a:xfrm flipH="1">
            <a:off x="1044176" y="3888308"/>
            <a:ext cx="4968552" cy="60016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Convolutional Kernel dimension</a:t>
            </a:r>
          </a:p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width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height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input channel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*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filter number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err="1" smtClean="0"/>
              <a:t>LeCun</a:t>
            </a:r>
            <a:r>
              <a:rPr lang="en-US" altLang="zh-CN" sz="900" dirty="0" smtClean="0"/>
              <a:t> et al., “Gradient-based learning applied to document recognition”. IEEE 1998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2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Why Convolution(compare with FC)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1044176" y="3096220"/>
            <a:ext cx="7416826" cy="181588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Parameter sharing: </a:t>
            </a:r>
          </a:p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 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 feature detector(such as a vertical edge detector) that is useful in one prat of the image is probably useful in another part of the image</a:t>
            </a:r>
          </a:p>
          <a:p>
            <a:pPr lvl="0"/>
            <a:endParaRPr lang="en-US" altLang="zh-CN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方正细黑一简体" panose="02010601030101010101" pitchFamily="2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Sparse connection(Receptive Field)</a:t>
            </a:r>
          </a:p>
          <a:p>
            <a:pPr lvl="0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    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In each layer, each output value depends only on a small number of inputs</a:t>
            </a:r>
          </a:p>
          <a:p>
            <a:pPr lvl="0"/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Less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Parameters, Low Overfitting Risk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18" y="1453372"/>
            <a:ext cx="5038725" cy="1504950"/>
          </a:xfrm>
          <a:prstGeom prst="rect">
            <a:avLst/>
          </a:prstGeom>
        </p:spPr>
      </p:pic>
      <p:sp>
        <p:nvSpPr>
          <p:cNvPr id="11" name="文本框 20"/>
          <p:cNvSpPr txBox="1"/>
          <p:nvPr/>
        </p:nvSpPr>
        <p:spPr>
          <a:xfrm flipH="1">
            <a:off x="6732810" y="2051959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Vertical edge detector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20"/>
          <p:cNvSpPr txBox="1"/>
          <p:nvPr/>
        </p:nvSpPr>
        <p:spPr>
          <a:xfrm flipH="1">
            <a:off x="36066" y="143892"/>
            <a:ext cx="2736304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1  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细黑一简体" panose="02010601030101010101" pitchFamily="2" charset="-122"/>
                <a:ea typeface="方正细黑一简体" panose="02010601030101010101" pitchFamily="2" charset="-122"/>
              </a:rPr>
              <a:t>What is DL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396106" y="575940"/>
            <a:ext cx="1440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/>
          <p:cNvSpPr txBox="1"/>
          <p:nvPr/>
        </p:nvSpPr>
        <p:spPr>
          <a:xfrm flipH="1">
            <a:off x="1044176" y="1007697"/>
            <a:ext cx="3456385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CNN </a:t>
            </a:r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方正细黑一简体" panose="02010601030101010101" pitchFamily="2" charset="-122"/>
                <a:sym typeface="Arial" panose="020B0604020202020204" pitchFamily="34" charset="0"/>
              </a:rPr>
              <a:t>as Feature Extractor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22" name="Picture 2" descr="“CNN 可视化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1862170"/>
            <a:ext cx="409075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0"/>
          <p:cNvSpPr txBox="1"/>
          <p:nvPr/>
        </p:nvSpPr>
        <p:spPr>
          <a:xfrm flipH="1">
            <a:off x="6228754" y="2942170"/>
            <a:ext cx="2160240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CNN Visualization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20"/>
          <p:cNvSpPr txBox="1"/>
          <p:nvPr/>
        </p:nvSpPr>
        <p:spPr>
          <a:xfrm flipH="1">
            <a:off x="1071047" y="4022170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edge/color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框 20"/>
          <p:cNvSpPr txBox="1"/>
          <p:nvPr/>
        </p:nvSpPr>
        <p:spPr>
          <a:xfrm flipH="1">
            <a:off x="2268314" y="4022170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texture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文本框 20"/>
          <p:cNvSpPr txBox="1"/>
          <p:nvPr/>
        </p:nvSpPr>
        <p:spPr>
          <a:xfrm flipH="1">
            <a:off x="3469008" y="4022169"/>
            <a:ext cx="1368152" cy="30777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structure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文本框 20"/>
          <p:cNvSpPr txBox="1"/>
          <p:nvPr/>
        </p:nvSpPr>
        <p:spPr>
          <a:xfrm flipH="1">
            <a:off x="281942" y="4798746"/>
            <a:ext cx="8683115" cy="230832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r>
              <a:rPr lang="en-US" altLang="zh-CN" sz="900" dirty="0" smtClean="0"/>
              <a:t>Zeller et al., “Visualizing and understanding convolutional networks”. ECCV 2014</a:t>
            </a:r>
            <a:endParaRPr lang="zh-CN" altLang="en-US" sz="900" b="1" dirty="0">
              <a:solidFill>
                <a:schemeClr val="tx1">
                  <a:lumMod val="85000"/>
                  <a:lumOff val="15000"/>
                </a:schemeClr>
              </a:solidFill>
              <a:ea typeface="方正细黑一简体" panose="0201060103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9" grpId="0"/>
      <p:bldP spid="10" grpId="0"/>
      <p:bldP spid="11" grpId="0"/>
      <p:bldP spid="13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.1|0.8|0.7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|0.6|1.4|0.8|0.8|0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5676</TotalTime>
  <Words>5671</Words>
  <Application>Microsoft Office PowerPoint</Application>
  <PresentationFormat>自定义</PresentationFormat>
  <Paragraphs>648</Paragraphs>
  <Slides>62</Slides>
  <Notes>62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8" baseType="lpstr">
      <vt:lpstr>方正细黑一简体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ok2</dc:title>
  <dc:creator>Administrator</dc:creator>
  <cp:lastModifiedBy>Administrator</cp:lastModifiedBy>
  <cp:revision>285</cp:revision>
  <dcterms:modified xsi:type="dcterms:W3CDTF">2018-02-11T10:19:37Z</dcterms:modified>
</cp:coreProperties>
</file>